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64" r:id="rId5"/>
  </p:sldMasterIdLst>
  <p:notesMasterIdLst>
    <p:notesMasterId r:id="rId7"/>
  </p:notesMasterIdLst>
  <p:sldIdLst>
    <p:sldId id="270" r:id="rId6"/>
  </p:sldIdLst>
  <p:sldSz cx="32918400" cy="43891200"/>
  <p:notesSz cx="70104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639979" algn="ctr" rtl="0" fontAlgn="base">
      <a:spcBef>
        <a:spcPct val="0"/>
      </a:spcBef>
      <a:spcAft>
        <a:spcPct val="0"/>
      </a:spcAft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1279954" algn="ctr" rtl="0" fontAlgn="base">
      <a:spcBef>
        <a:spcPct val="0"/>
      </a:spcBef>
      <a:spcAft>
        <a:spcPct val="0"/>
      </a:spcAft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919933" algn="ctr" rtl="0" fontAlgn="base">
      <a:spcBef>
        <a:spcPct val="0"/>
      </a:spcBef>
      <a:spcAft>
        <a:spcPct val="0"/>
      </a:spcAft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2559912" algn="ctr" rtl="0" fontAlgn="base">
      <a:spcBef>
        <a:spcPct val="0"/>
      </a:spcBef>
      <a:spcAft>
        <a:spcPct val="0"/>
      </a:spcAft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3199886" algn="l" defTabSz="1279954" rtl="0" eaLnBrk="1" latinLnBrk="0" hangingPunct="1"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3839866" algn="l" defTabSz="1279954" rtl="0" eaLnBrk="1" latinLnBrk="0" hangingPunct="1"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4479845" algn="l" defTabSz="1279954" rtl="0" eaLnBrk="1" latinLnBrk="0" hangingPunct="1"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5119819" algn="l" defTabSz="1279954" rtl="0" eaLnBrk="1" latinLnBrk="0" hangingPunct="1">
      <a:defRPr sz="11500"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00" userDrawn="1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E47"/>
    <a:srgbClr val="008FBE"/>
    <a:srgbClr val="BDE2EE"/>
    <a:srgbClr val="1F497D"/>
    <a:srgbClr val="2B5384"/>
    <a:srgbClr val="385D8B"/>
    <a:srgbClr val="98D2E5"/>
    <a:srgbClr val="3A8199"/>
    <a:srgbClr val="1799C4"/>
    <a:srgbClr val="FCF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5015" autoAdjust="0"/>
    <p:restoredTop sz="96296" autoAdjust="0"/>
  </p:normalViewPr>
  <p:slideViewPr>
    <p:cSldViewPr snapToGrid="0">
      <p:cViewPr>
        <p:scale>
          <a:sx n="29" d="100"/>
          <a:sy n="29" d="100"/>
        </p:scale>
        <p:origin x="5288" y="-696"/>
      </p:cViewPr>
      <p:guideLst>
        <p:guide orient="horz" pos="23100"/>
        <p:guide pos="10368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A6B00"/>
            </a:solidFill>
          </c:spPr>
          <c:dPt>
            <c:idx val="0"/>
            <c:bubble3D val="0"/>
            <c:spPr>
              <a:solidFill>
                <a:srgbClr val="4A6B00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15-D142-BB22-26A5176CFB8D}"/>
              </c:ext>
            </c:extLst>
          </c:dPt>
          <c:dPt>
            <c:idx val="1"/>
            <c:bubble3D val="0"/>
            <c:spPr>
              <a:solidFill>
                <a:srgbClr val="4A6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15-D142-BB22-26A5176CFB8D}"/>
              </c:ext>
            </c:extLst>
          </c:dPt>
          <c:dPt>
            <c:idx val="2"/>
            <c:bubble3D val="0"/>
            <c:spPr>
              <a:solidFill>
                <a:srgbClr val="4A6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15-D142-BB22-26A5176CFB8D}"/>
              </c:ext>
            </c:extLst>
          </c:dPt>
          <c:dPt>
            <c:idx val="3"/>
            <c:bubble3D val="0"/>
            <c:spPr>
              <a:solidFill>
                <a:srgbClr val="4A6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15-D142-BB22-26A5176CFB8D}"/>
              </c:ext>
            </c:extLst>
          </c:dPt>
          <c:dPt>
            <c:idx val="4"/>
            <c:bubble3D val="0"/>
            <c:spPr>
              <a:solidFill>
                <a:srgbClr val="4A6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B15-D142-BB22-26A5176CFB8D}"/>
              </c:ext>
            </c:extLst>
          </c:dPt>
          <c:dPt>
            <c:idx val="5"/>
            <c:bubble3D val="0"/>
            <c:spPr>
              <a:solidFill>
                <a:srgbClr val="4A6B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B15-D142-BB22-26A5176CFB8D}"/>
              </c:ext>
            </c:extLst>
          </c:dPt>
          <c:cat>
            <c:strRef>
              <c:f>Sheet1!$A$2:$A$7</c:f>
              <c:strCache>
                <c:ptCount val="6"/>
                <c:pt idx="0">
                  <c:v>Integrity</c:v>
                </c:pt>
                <c:pt idx="1">
                  <c:v>Confidentiality</c:v>
                </c:pt>
                <c:pt idx="2">
                  <c:v>Availability</c:v>
                </c:pt>
                <c:pt idx="3">
                  <c:v>Authenticity</c:v>
                </c:pt>
                <c:pt idx="4">
                  <c:v>Authorization</c:v>
                </c:pt>
                <c:pt idx="5">
                  <c:v>Non-repudiation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B15-D142-BB22-26A5176CF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FB240-644F-5544-A0B0-2B84714BBED0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E541F2-4329-054C-B9FD-A4F7547824CD}">
      <dgm:prSet phldrT="[Text]" custT="1"/>
      <dgm:spPr>
        <a:xfrm>
          <a:off x="460681" y="10482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Define TOE Use Case and the TOE assets to protect</a:t>
          </a:r>
        </a:p>
      </dgm:t>
    </dgm:pt>
    <dgm:pt modelId="{30B9652D-C34C-AE4F-8961-7DC486A0D704}" type="parTrans" cxnId="{E0E3F65A-44DC-1044-B49A-F6570ACD32CE}">
      <dgm:prSet/>
      <dgm:spPr/>
      <dgm:t>
        <a:bodyPr/>
        <a:lstStyle/>
        <a:p>
          <a:endParaRPr lang="en-US"/>
        </a:p>
      </dgm:t>
    </dgm:pt>
    <dgm:pt modelId="{C253D75A-0199-994C-9E3F-A7202AFDB5F2}" type="sibTrans" cxnId="{E0E3F65A-44DC-1044-B49A-F6570ACD32CE}">
      <dgm:prSet/>
      <dgm:spPr/>
      <dgm:t>
        <a:bodyPr/>
        <a:lstStyle/>
        <a:p>
          <a:endParaRPr lang="en-US"/>
        </a:p>
      </dgm:t>
    </dgm:pt>
    <dgm:pt modelId="{36675E59-A47B-ED4C-9A0F-7CF1B82C2B4D}">
      <dgm:prSet phldrT="[Text]" custT="1"/>
      <dgm:spPr>
        <a:xfrm>
          <a:off x="460681" y="110778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rgbClr val="FFFFFF"/>
              </a:solidFill>
              <a:latin typeface="Calibri"/>
              <a:ea typeface="+mn-ea"/>
              <a:cs typeface="+mn-cs"/>
            </a:rPr>
            <a:t>Identify and document potential attacks and threats </a:t>
          </a:r>
        </a:p>
      </dgm:t>
    </dgm:pt>
    <dgm:pt modelId="{586EEC09-9EC5-3841-A947-0951A351D76F}" type="parTrans" cxnId="{4D0E0DE5-11F8-A145-8F2C-C4F890035153}">
      <dgm:prSet/>
      <dgm:spPr/>
      <dgm:t>
        <a:bodyPr/>
        <a:lstStyle/>
        <a:p>
          <a:endParaRPr lang="en-US"/>
        </a:p>
      </dgm:t>
    </dgm:pt>
    <dgm:pt modelId="{297E6118-BE62-7042-927E-5A02B4B55835}" type="sibTrans" cxnId="{4D0E0DE5-11F8-A145-8F2C-C4F890035153}">
      <dgm:prSet/>
      <dgm:spPr/>
      <dgm:t>
        <a:bodyPr/>
        <a:lstStyle/>
        <a:p>
          <a:endParaRPr lang="en-US"/>
        </a:p>
      </dgm:t>
    </dgm:pt>
    <dgm:pt modelId="{CB294C5F-3E34-6443-8F9D-A0BD9F067F59}">
      <dgm:prSet phldrT="[Text]" custT="1"/>
      <dgm:spPr>
        <a:xfrm>
          <a:off x="460681" y="211074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rgbClr val="FFFFFF"/>
              </a:solidFill>
              <a:latin typeface="Calibri"/>
              <a:ea typeface="+mn-ea"/>
              <a:cs typeface="+mn-cs"/>
            </a:rPr>
            <a:t>Risk Assessment</a:t>
          </a:r>
        </a:p>
      </dgm:t>
    </dgm:pt>
    <dgm:pt modelId="{5D7C8106-539F-0847-A35B-D5ABC49F7423}" type="parTrans" cxnId="{53CE500A-E153-954E-AA40-4519D44B8FCC}">
      <dgm:prSet/>
      <dgm:spPr/>
      <dgm:t>
        <a:bodyPr/>
        <a:lstStyle/>
        <a:p>
          <a:endParaRPr lang="en-US"/>
        </a:p>
      </dgm:t>
    </dgm:pt>
    <dgm:pt modelId="{F08E2442-1A3C-1D48-A7BE-C18E38298A42}" type="sibTrans" cxnId="{53CE500A-E153-954E-AA40-4519D44B8FCC}">
      <dgm:prSet/>
      <dgm:spPr/>
      <dgm:t>
        <a:bodyPr/>
        <a:lstStyle/>
        <a:p>
          <a:endParaRPr lang="en-US"/>
        </a:p>
      </dgm:t>
    </dgm:pt>
    <dgm:pt modelId="{2DABCBD5-9C25-4CF5-AD47-F5583E71EF91}">
      <dgm:prSet/>
      <dgm:spPr>
        <a:xfrm>
          <a:off x="0" y="34098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95D600"/>
              </a:solidFill>
              <a:latin typeface="Calibri"/>
              <a:ea typeface="+mn-ea"/>
              <a:cs typeface="+mn-cs"/>
            </a:rPr>
            <a:t> 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Analyze the use cases </a:t>
          </a:r>
        </a:p>
      </dgm:t>
    </dgm:pt>
    <dgm:pt modelId="{C1B560C2-EEA8-4F90-A39F-33D9FF0FD5F8}" type="parTrans" cxnId="{44D18CAB-8483-47CD-A50B-FDD3E5A553A6}">
      <dgm:prSet/>
      <dgm:spPr/>
      <dgm:t>
        <a:bodyPr/>
        <a:lstStyle/>
        <a:p>
          <a:endParaRPr lang="en-US"/>
        </a:p>
      </dgm:t>
    </dgm:pt>
    <dgm:pt modelId="{0CF65312-419A-40DE-A5D4-32EAF7829B07}" type="sibTrans" cxnId="{44D18CAB-8483-47CD-A50B-FDD3E5A553A6}">
      <dgm:prSet/>
      <dgm:spPr/>
      <dgm:t>
        <a:bodyPr/>
        <a:lstStyle/>
        <a:p>
          <a:endParaRPr lang="en-US"/>
        </a:p>
      </dgm:t>
    </dgm:pt>
    <dgm:pt modelId="{B4C63395-D10A-4332-BD2F-1007669D1C46}">
      <dgm:prSet/>
      <dgm:spPr>
        <a:xfrm>
          <a:off x="0" y="134394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Mapping with STRIDE threats and assets respectively</a:t>
          </a:r>
        </a:p>
      </dgm:t>
    </dgm:pt>
    <dgm:pt modelId="{FB15D7C0-EF21-4B7B-9483-3EDDCA4FE221}" type="parTrans" cxnId="{8A0C00F0-B048-4B15-B7EF-AE66557BEF6A}">
      <dgm:prSet/>
      <dgm:spPr/>
      <dgm:t>
        <a:bodyPr/>
        <a:lstStyle/>
        <a:p>
          <a:endParaRPr lang="en-US"/>
        </a:p>
      </dgm:t>
    </dgm:pt>
    <dgm:pt modelId="{1C49A437-1F8A-4110-B7AC-5770BC53E552}" type="sibTrans" cxnId="{8A0C00F0-B048-4B15-B7EF-AE66557BEF6A}">
      <dgm:prSet/>
      <dgm:spPr/>
      <dgm:t>
        <a:bodyPr/>
        <a:lstStyle/>
        <a:p>
          <a:endParaRPr lang="en-US"/>
        </a:p>
      </dgm:t>
    </dgm:pt>
    <dgm:pt modelId="{BC77BD58-7D8B-4081-BB34-00142C4342E9}">
      <dgm:prSet/>
      <dgm:spPr>
        <a:xfrm>
          <a:off x="0" y="234690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Apply CVSS for threats scoring &amp; risk rating</a:t>
          </a:r>
        </a:p>
      </dgm:t>
    </dgm:pt>
    <dgm:pt modelId="{ED682426-621F-4E3C-B845-7D4FD47CF92F}" type="parTrans" cxnId="{5EEA1F81-B5D9-492C-B92E-E818BF44CA62}">
      <dgm:prSet/>
      <dgm:spPr/>
      <dgm:t>
        <a:bodyPr/>
        <a:lstStyle/>
        <a:p>
          <a:endParaRPr lang="en-US"/>
        </a:p>
      </dgm:t>
    </dgm:pt>
    <dgm:pt modelId="{BAFCAA7E-3D43-4619-A515-856373EEF0D1}" type="sibTrans" cxnId="{5EEA1F81-B5D9-492C-B92E-E818BF44CA62}">
      <dgm:prSet/>
      <dgm:spPr/>
      <dgm:t>
        <a:bodyPr/>
        <a:lstStyle/>
        <a:p>
          <a:endParaRPr lang="en-US"/>
        </a:p>
      </dgm:t>
    </dgm:pt>
    <dgm:pt modelId="{2287157C-82C9-4752-89BF-D7E6DEF0C751}">
      <dgm:prSet custT="1"/>
      <dgm:spPr>
        <a:xfrm>
          <a:off x="460681" y="311370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lr>
              <a:srgbClr val="95D600"/>
            </a:buClr>
            <a:buSzPct val="77000"/>
            <a:buFont typeface="Arial" panose="020B0604020202020204" pitchFamily="34" charset="0"/>
            <a:buNone/>
          </a:pPr>
          <a:r>
            <a:rPr lang="en-US" sz="1800" dirty="0">
              <a:solidFill>
                <a:srgbClr val="FFFFFF"/>
              </a:solidFill>
              <a:latin typeface="Calibri"/>
              <a:ea typeface="+mn-ea"/>
              <a:cs typeface="+mn-cs"/>
            </a:rPr>
            <a:t>Define security objectives and security functional requirements</a:t>
          </a:r>
        </a:p>
      </dgm:t>
    </dgm:pt>
    <dgm:pt modelId="{2CF1322F-B56B-491B-9612-C95D6F6AD8AE}" type="parTrans" cxnId="{67B86E1A-0DA9-4B6C-9B7F-E2653CA79246}">
      <dgm:prSet/>
      <dgm:spPr/>
      <dgm:t>
        <a:bodyPr/>
        <a:lstStyle/>
        <a:p>
          <a:endParaRPr lang="en-US"/>
        </a:p>
      </dgm:t>
    </dgm:pt>
    <dgm:pt modelId="{404A8995-1A0A-4508-88FB-5C22C2F575AE}" type="sibTrans" cxnId="{67B86E1A-0DA9-4B6C-9B7F-E2653CA79246}">
      <dgm:prSet/>
      <dgm:spPr/>
      <dgm:t>
        <a:bodyPr/>
        <a:lstStyle/>
        <a:p>
          <a:endParaRPr lang="en-US"/>
        </a:p>
      </dgm:t>
    </dgm:pt>
    <dgm:pt modelId="{A572708E-DF72-4B8B-BDDE-EEFAE7F893B7}">
      <dgm:prSet/>
      <dgm:spPr>
        <a:xfrm>
          <a:off x="0" y="334986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Mapping with available ARM solution security primitives</a:t>
          </a:r>
        </a:p>
      </dgm:t>
    </dgm:pt>
    <dgm:pt modelId="{E77F241D-3AD0-43BF-A5DD-EE1999762982}" type="parTrans" cxnId="{E18F6DF0-C9A4-4EF6-ABFC-3D47C72789CD}">
      <dgm:prSet/>
      <dgm:spPr/>
      <dgm:t>
        <a:bodyPr/>
        <a:lstStyle/>
        <a:p>
          <a:endParaRPr lang="en-US"/>
        </a:p>
      </dgm:t>
    </dgm:pt>
    <dgm:pt modelId="{3FE4A4F5-6752-4638-80C1-F712858B23D3}" type="sibTrans" cxnId="{E18F6DF0-C9A4-4EF6-ABFC-3D47C72789CD}">
      <dgm:prSet/>
      <dgm:spPr/>
      <dgm:t>
        <a:bodyPr/>
        <a:lstStyle/>
        <a:p>
          <a:endParaRPr lang="en-US"/>
        </a:p>
      </dgm:t>
    </dgm:pt>
    <dgm:pt modelId="{CE8DA830-725B-4913-A25D-9922A1A55271}">
      <dgm:prSet custT="1"/>
      <dgm:spPr>
        <a:xfrm>
          <a:off x="460681" y="411666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lr>
              <a:srgbClr val="95D600"/>
            </a:buClr>
            <a:buSzPct val="77000"/>
            <a:buFont typeface="Arial" panose="020B0604020202020204" pitchFamily="34" charset="0"/>
            <a:buNone/>
          </a:pPr>
          <a:r>
            <a:rPr lang="en-US" sz="1800" dirty="0">
              <a:solidFill>
                <a:srgbClr val="FFFFFF"/>
              </a:solidFill>
              <a:latin typeface="Calibri"/>
              <a:ea typeface="+mn-ea"/>
              <a:cs typeface="+mn-cs"/>
            </a:rPr>
            <a:t>Identify available c</a:t>
          </a:r>
          <a:r>
            <a:rPr lang="en-US" altLang="zh-CN" sz="1800" dirty="0">
              <a:solidFill>
                <a:srgbClr val="FFFFFF"/>
              </a:solidFill>
              <a:latin typeface="Calibri"/>
              <a:ea typeface="等线" panose="02010600030101010101" pitchFamily="2" charset="-122"/>
              <a:cs typeface="+mn-cs"/>
            </a:rPr>
            <a:t>ountermeasures for Implementation</a:t>
          </a:r>
          <a:endParaRPr lang="en-US" sz="1800" dirty="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48D5C5E0-3558-422A-9B15-CE34E9666740}" type="parTrans" cxnId="{E955441C-4DEE-4278-BAAC-DCC57DEED069}">
      <dgm:prSet/>
      <dgm:spPr/>
      <dgm:t>
        <a:bodyPr/>
        <a:lstStyle/>
        <a:p>
          <a:endParaRPr lang="en-US"/>
        </a:p>
      </dgm:t>
    </dgm:pt>
    <dgm:pt modelId="{04A87B60-7908-4E4D-ADF0-76B323E6B8C6}" type="sibTrans" cxnId="{E955441C-4DEE-4278-BAAC-DCC57DEED069}">
      <dgm:prSet/>
      <dgm:spPr/>
      <dgm:t>
        <a:bodyPr/>
        <a:lstStyle/>
        <a:p>
          <a:endParaRPr lang="en-US"/>
        </a:p>
      </dgm:t>
    </dgm:pt>
    <dgm:pt modelId="{167DAF28-4262-4C9B-AA33-7832E429778A}">
      <dgm:prSet/>
      <dgm:spPr>
        <a:xfrm>
          <a:off x="0" y="435282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Map threats and risks to the available arm solutions security primitive</a:t>
          </a:r>
        </a:p>
      </dgm:t>
    </dgm:pt>
    <dgm:pt modelId="{75859BD0-617C-4AA9-9502-69D2A651479F}" type="parTrans" cxnId="{C456DDC2-603E-4436-88FB-ED9C231F0CF1}">
      <dgm:prSet/>
      <dgm:spPr/>
      <dgm:t>
        <a:bodyPr/>
        <a:lstStyle/>
        <a:p>
          <a:endParaRPr lang="en-US"/>
        </a:p>
      </dgm:t>
    </dgm:pt>
    <dgm:pt modelId="{BDE7EC01-1EDF-406B-A27B-7CE7CF180DF0}" type="sibTrans" cxnId="{C456DDC2-603E-4436-88FB-ED9C231F0CF1}">
      <dgm:prSet/>
      <dgm:spPr/>
      <dgm:t>
        <a:bodyPr/>
        <a:lstStyle/>
        <a:p>
          <a:endParaRPr lang="en-US"/>
        </a:p>
      </dgm:t>
    </dgm:pt>
    <dgm:pt modelId="{3490AC40-91D7-624B-96F2-E5F1C207DBD4}" type="pres">
      <dgm:prSet presAssocID="{7D9FB240-644F-5544-A0B0-2B84714BBED0}" presName="linear" presStyleCnt="0">
        <dgm:presLayoutVars>
          <dgm:dir/>
          <dgm:animLvl val="lvl"/>
          <dgm:resizeHandles val="exact"/>
        </dgm:presLayoutVars>
      </dgm:prSet>
      <dgm:spPr/>
    </dgm:pt>
    <dgm:pt modelId="{967D08F6-5DAF-1546-9E0E-679CA4B9A4FD}" type="pres">
      <dgm:prSet presAssocID="{E0E541F2-4329-054C-B9FD-A4F7547824CD}" presName="parentLin" presStyleCnt="0"/>
      <dgm:spPr/>
    </dgm:pt>
    <dgm:pt modelId="{7E120232-243F-EA44-A6AA-D6F5945D11C8}" type="pres">
      <dgm:prSet presAssocID="{E0E541F2-4329-054C-B9FD-A4F7547824CD}" presName="parentLeftMargin" presStyleLbl="node1" presStyleIdx="0" presStyleCnt="5"/>
      <dgm:spPr/>
    </dgm:pt>
    <dgm:pt modelId="{5D1BFB65-B54D-D548-A635-0F5111DDF19B}" type="pres">
      <dgm:prSet presAssocID="{E0E541F2-4329-054C-B9FD-A4F7547824CD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4C80C84-9C3B-204C-AD15-57CA2310F0B7}" type="pres">
      <dgm:prSet presAssocID="{E0E541F2-4329-054C-B9FD-A4F7547824CD}" presName="negativeSpace" presStyleCnt="0"/>
      <dgm:spPr/>
    </dgm:pt>
    <dgm:pt modelId="{AE0AA1A0-7E8D-B045-9E8A-DC1786774E63}" type="pres">
      <dgm:prSet presAssocID="{E0E541F2-4329-054C-B9FD-A4F7547824CD}" presName="childText" presStyleLbl="conFgAcc1" presStyleIdx="0" presStyleCnt="5">
        <dgm:presLayoutVars>
          <dgm:bulletEnabled val="1"/>
        </dgm:presLayoutVars>
      </dgm:prSet>
      <dgm:spPr/>
    </dgm:pt>
    <dgm:pt modelId="{B29CC617-FA2A-0043-B788-87AA55712CFD}" type="pres">
      <dgm:prSet presAssocID="{C253D75A-0199-994C-9E3F-A7202AFDB5F2}" presName="spaceBetweenRectangles" presStyleCnt="0"/>
      <dgm:spPr/>
    </dgm:pt>
    <dgm:pt modelId="{22E2F7B1-E104-DF42-8F83-952779AF6414}" type="pres">
      <dgm:prSet presAssocID="{36675E59-A47B-ED4C-9A0F-7CF1B82C2B4D}" presName="parentLin" presStyleCnt="0"/>
      <dgm:spPr/>
    </dgm:pt>
    <dgm:pt modelId="{C23B3908-EC0A-B448-94B1-B22D033144D8}" type="pres">
      <dgm:prSet presAssocID="{36675E59-A47B-ED4C-9A0F-7CF1B82C2B4D}" presName="parentLeftMargin" presStyleLbl="node1" presStyleIdx="0" presStyleCnt="5"/>
      <dgm:spPr/>
    </dgm:pt>
    <dgm:pt modelId="{FBC1C4D8-F73E-9045-9AD2-3C2FFACA0752}" type="pres">
      <dgm:prSet presAssocID="{36675E59-A47B-ED4C-9A0F-7CF1B82C2B4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5D7C27D-18CA-4B43-850A-4D68CAE27D04}" type="pres">
      <dgm:prSet presAssocID="{36675E59-A47B-ED4C-9A0F-7CF1B82C2B4D}" presName="negativeSpace" presStyleCnt="0"/>
      <dgm:spPr/>
    </dgm:pt>
    <dgm:pt modelId="{915D7F76-D63A-C548-848C-A92F8618D5FA}" type="pres">
      <dgm:prSet presAssocID="{36675E59-A47B-ED4C-9A0F-7CF1B82C2B4D}" presName="childText" presStyleLbl="conFgAcc1" presStyleIdx="1" presStyleCnt="5">
        <dgm:presLayoutVars>
          <dgm:bulletEnabled val="1"/>
        </dgm:presLayoutVars>
      </dgm:prSet>
      <dgm:spPr/>
    </dgm:pt>
    <dgm:pt modelId="{E89137C3-5A1D-F94A-9FC3-599DA9DF89C1}" type="pres">
      <dgm:prSet presAssocID="{297E6118-BE62-7042-927E-5A02B4B55835}" presName="spaceBetweenRectangles" presStyleCnt="0"/>
      <dgm:spPr/>
    </dgm:pt>
    <dgm:pt modelId="{21C65927-321D-E240-849B-490A0824B8A1}" type="pres">
      <dgm:prSet presAssocID="{CB294C5F-3E34-6443-8F9D-A0BD9F067F59}" presName="parentLin" presStyleCnt="0"/>
      <dgm:spPr/>
    </dgm:pt>
    <dgm:pt modelId="{EB2BC4AF-968D-2B4F-8A34-ABEDA1328DAC}" type="pres">
      <dgm:prSet presAssocID="{CB294C5F-3E34-6443-8F9D-A0BD9F067F59}" presName="parentLeftMargin" presStyleLbl="node1" presStyleIdx="1" presStyleCnt="5"/>
      <dgm:spPr/>
    </dgm:pt>
    <dgm:pt modelId="{D283003D-A649-6B44-9772-0D911B6739A4}" type="pres">
      <dgm:prSet presAssocID="{CB294C5F-3E34-6443-8F9D-A0BD9F067F59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D19D81D-76CF-4D46-B5C6-C2A72B59C064}" type="pres">
      <dgm:prSet presAssocID="{CB294C5F-3E34-6443-8F9D-A0BD9F067F59}" presName="negativeSpace" presStyleCnt="0"/>
      <dgm:spPr/>
    </dgm:pt>
    <dgm:pt modelId="{6D2C2076-022A-824D-AC5D-2A952EA0F111}" type="pres">
      <dgm:prSet presAssocID="{CB294C5F-3E34-6443-8F9D-A0BD9F067F59}" presName="childText" presStyleLbl="conFgAcc1" presStyleIdx="2" presStyleCnt="5">
        <dgm:presLayoutVars>
          <dgm:bulletEnabled val="1"/>
        </dgm:presLayoutVars>
      </dgm:prSet>
      <dgm:spPr/>
    </dgm:pt>
    <dgm:pt modelId="{1A741DE1-31F1-46C5-BBD2-0802AAEC0589}" type="pres">
      <dgm:prSet presAssocID="{F08E2442-1A3C-1D48-A7BE-C18E38298A42}" presName="spaceBetweenRectangles" presStyleCnt="0"/>
      <dgm:spPr/>
    </dgm:pt>
    <dgm:pt modelId="{60B1C2F8-CCA4-47E0-909A-ACBAA4B9064C}" type="pres">
      <dgm:prSet presAssocID="{2287157C-82C9-4752-89BF-D7E6DEF0C751}" presName="parentLin" presStyleCnt="0"/>
      <dgm:spPr/>
    </dgm:pt>
    <dgm:pt modelId="{0D66BE3A-C3CC-4386-92C9-507D5B982D6F}" type="pres">
      <dgm:prSet presAssocID="{2287157C-82C9-4752-89BF-D7E6DEF0C751}" presName="parentLeftMargin" presStyleLbl="node1" presStyleIdx="2" presStyleCnt="5"/>
      <dgm:spPr/>
    </dgm:pt>
    <dgm:pt modelId="{313E5BD8-24F7-4D58-9233-3BF6EE8633A0}" type="pres">
      <dgm:prSet presAssocID="{2287157C-82C9-4752-89BF-D7E6DEF0C751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EDED57ED-4916-4969-B5F5-51A4B8A5F51C}" type="pres">
      <dgm:prSet presAssocID="{2287157C-82C9-4752-89BF-D7E6DEF0C751}" presName="negativeSpace" presStyleCnt="0"/>
      <dgm:spPr/>
    </dgm:pt>
    <dgm:pt modelId="{E623F5E1-0300-406C-ACE5-F32EDFA437FF}" type="pres">
      <dgm:prSet presAssocID="{2287157C-82C9-4752-89BF-D7E6DEF0C751}" presName="childText" presStyleLbl="conFgAcc1" presStyleIdx="3" presStyleCnt="5">
        <dgm:presLayoutVars>
          <dgm:bulletEnabled val="1"/>
        </dgm:presLayoutVars>
      </dgm:prSet>
      <dgm:spPr/>
    </dgm:pt>
    <dgm:pt modelId="{CA881BC1-DA67-44D4-936D-570AE98C132A}" type="pres">
      <dgm:prSet presAssocID="{404A8995-1A0A-4508-88FB-5C22C2F575AE}" presName="spaceBetweenRectangles" presStyleCnt="0"/>
      <dgm:spPr/>
    </dgm:pt>
    <dgm:pt modelId="{81C93C29-6C6F-4042-B5F5-EBFBA8E928A7}" type="pres">
      <dgm:prSet presAssocID="{CE8DA830-725B-4913-A25D-9922A1A55271}" presName="parentLin" presStyleCnt="0"/>
      <dgm:spPr/>
    </dgm:pt>
    <dgm:pt modelId="{9487DA32-30D0-4673-B8BC-517778AA0AF3}" type="pres">
      <dgm:prSet presAssocID="{CE8DA830-725B-4913-A25D-9922A1A55271}" presName="parentLeftMargin" presStyleLbl="node1" presStyleIdx="3" presStyleCnt="5"/>
      <dgm:spPr/>
    </dgm:pt>
    <dgm:pt modelId="{6CBCFCAB-DD0E-48F2-90D9-B655E542C9AE}" type="pres">
      <dgm:prSet presAssocID="{CE8DA830-725B-4913-A25D-9922A1A55271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788A306E-531D-4567-9E43-4DF9AF4C6402}" type="pres">
      <dgm:prSet presAssocID="{CE8DA830-725B-4913-A25D-9922A1A55271}" presName="negativeSpace" presStyleCnt="0"/>
      <dgm:spPr/>
    </dgm:pt>
    <dgm:pt modelId="{4FA68E3D-23D1-4EE5-A7A6-BB386CF937B4}" type="pres">
      <dgm:prSet presAssocID="{CE8DA830-725B-4913-A25D-9922A1A55271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6789507-2EAB-4C0A-964E-2CE980D4D1BA}" type="presOf" srcId="{2287157C-82C9-4752-89BF-D7E6DEF0C751}" destId="{313E5BD8-24F7-4D58-9233-3BF6EE8633A0}" srcOrd="1" destOrd="0" presId="urn:microsoft.com/office/officeart/2005/8/layout/list1"/>
    <dgm:cxn modelId="{53CE500A-E153-954E-AA40-4519D44B8FCC}" srcId="{7D9FB240-644F-5544-A0B0-2B84714BBED0}" destId="{CB294C5F-3E34-6443-8F9D-A0BD9F067F59}" srcOrd="2" destOrd="0" parTransId="{5D7C8106-539F-0847-A35B-D5ABC49F7423}" sibTransId="{F08E2442-1A3C-1D48-A7BE-C18E38298A42}"/>
    <dgm:cxn modelId="{DA847410-F18A-450A-A668-5EF09E1FDF15}" type="presOf" srcId="{A572708E-DF72-4B8B-BDDE-EEFAE7F893B7}" destId="{E623F5E1-0300-406C-ACE5-F32EDFA437FF}" srcOrd="0" destOrd="0" presId="urn:microsoft.com/office/officeart/2005/8/layout/list1"/>
    <dgm:cxn modelId="{22486514-1AE5-45EE-9215-158AB2E53C66}" type="presOf" srcId="{2DABCBD5-9C25-4CF5-AD47-F5583E71EF91}" destId="{AE0AA1A0-7E8D-B045-9E8A-DC1786774E63}" srcOrd="0" destOrd="0" presId="urn:microsoft.com/office/officeart/2005/8/layout/list1"/>
    <dgm:cxn modelId="{67B86E1A-0DA9-4B6C-9B7F-E2653CA79246}" srcId="{7D9FB240-644F-5544-A0B0-2B84714BBED0}" destId="{2287157C-82C9-4752-89BF-D7E6DEF0C751}" srcOrd="3" destOrd="0" parTransId="{2CF1322F-B56B-491B-9612-C95D6F6AD8AE}" sibTransId="{404A8995-1A0A-4508-88FB-5C22C2F575AE}"/>
    <dgm:cxn modelId="{E955441C-4DEE-4278-BAAC-DCC57DEED069}" srcId="{7D9FB240-644F-5544-A0B0-2B84714BBED0}" destId="{CE8DA830-725B-4913-A25D-9922A1A55271}" srcOrd="4" destOrd="0" parTransId="{48D5C5E0-3558-422A-9B15-CE34E9666740}" sibTransId="{04A87B60-7908-4E4D-ADF0-76B323E6B8C6}"/>
    <dgm:cxn modelId="{F9984D23-1A2E-E145-BE61-E0512892E251}" type="presOf" srcId="{E0E541F2-4329-054C-B9FD-A4F7547824CD}" destId="{5D1BFB65-B54D-D548-A635-0F5111DDF19B}" srcOrd="1" destOrd="0" presId="urn:microsoft.com/office/officeart/2005/8/layout/list1"/>
    <dgm:cxn modelId="{2098EE38-018F-114E-ABC0-415E19346A84}" type="presOf" srcId="{36675E59-A47B-ED4C-9A0F-7CF1B82C2B4D}" destId="{FBC1C4D8-F73E-9045-9AD2-3C2FFACA0752}" srcOrd="1" destOrd="0" presId="urn:microsoft.com/office/officeart/2005/8/layout/list1"/>
    <dgm:cxn modelId="{00DF6642-8C4E-6E4A-A28B-9AC51B9C9DD0}" type="presOf" srcId="{CB294C5F-3E34-6443-8F9D-A0BD9F067F59}" destId="{EB2BC4AF-968D-2B4F-8A34-ABEDA1328DAC}" srcOrd="0" destOrd="0" presId="urn:microsoft.com/office/officeart/2005/8/layout/list1"/>
    <dgm:cxn modelId="{E0E3F65A-44DC-1044-B49A-F6570ACD32CE}" srcId="{7D9FB240-644F-5544-A0B0-2B84714BBED0}" destId="{E0E541F2-4329-054C-B9FD-A4F7547824CD}" srcOrd="0" destOrd="0" parTransId="{30B9652D-C34C-AE4F-8961-7DC486A0D704}" sibTransId="{C253D75A-0199-994C-9E3F-A7202AFDB5F2}"/>
    <dgm:cxn modelId="{06B5A75E-8EC0-40A9-B972-7EF48B95B826}" type="presOf" srcId="{BC77BD58-7D8B-4081-BB34-00142C4342E9}" destId="{6D2C2076-022A-824D-AC5D-2A952EA0F111}" srcOrd="0" destOrd="0" presId="urn:microsoft.com/office/officeart/2005/8/layout/list1"/>
    <dgm:cxn modelId="{F71D5861-B8A9-B449-BA38-75140A9BDDA1}" type="presOf" srcId="{E0E541F2-4329-054C-B9FD-A4F7547824CD}" destId="{7E120232-243F-EA44-A6AA-D6F5945D11C8}" srcOrd="0" destOrd="0" presId="urn:microsoft.com/office/officeart/2005/8/layout/list1"/>
    <dgm:cxn modelId="{5EEA1F81-B5D9-492C-B92E-E818BF44CA62}" srcId="{CB294C5F-3E34-6443-8F9D-A0BD9F067F59}" destId="{BC77BD58-7D8B-4081-BB34-00142C4342E9}" srcOrd="0" destOrd="0" parTransId="{ED682426-621F-4E3C-B845-7D4FD47CF92F}" sibTransId="{BAFCAA7E-3D43-4619-A515-856373EEF0D1}"/>
    <dgm:cxn modelId="{500D5E85-18B7-4F26-9878-B18F3BB13A85}" type="presOf" srcId="{167DAF28-4262-4C9B-AA33-7832E429778A}" destId="{4FA68E3D-23D1-4EE5-A7A6-BB386CF937B4}" srcOrd="0" destOrd="0" presId="urn:microsoft.com/office/officeart/2005/8/layout/list1"/>
    <dgm:cxn modelId="{44D18CAB-8483-47CD-A50B-FDD3E5A553A6}" srcId="{E0E541F2-4329-054C-B9FD-A4F7547824CD}" destId="{2DABCBD5-9C25-4CF5-AD47-F5583E71EF91}" srcOrd="0" destOrd="0" parTransId="{C1B560C2-EEA8-4F90-A39F-33D9FF0FD5F8}" sibTransId="{0CF65312-419A-40DE-A5D4-32EAF7829B07}"/>
    <dgm:cxn modelId="{1A7E43B2-22C9-4E72-BF64-87631F0304A4}" type="presOf" srcId="{CE8DA830-725B-4913-A25D-9922A1A55271}" destId="{6CBCFCAB-DD0E-48F2-90D9-B655E542C9AE}" srcOrd="1" destOrd="0" presId="urn:microsoft.com/office/officeart/2005/8/layout/list1"/>
    <dgm:cxn modelId="{C456DDC2-603E-4436-88FB-ED9C231F0CF1}" srcId="{CE8DA830-725B-4913-A25D-9922A1A55271}" destId="{167DAF28-4262-4C9B-AA33-7832E429778A}" srcOrd="0" destOrd="0" parTransId="{75859BD0-617C-4AA9-9502-69D2A651479F}" sibTransId="{BDE7EC01-1EDF-406B-A27B-7CE7CF180DF0}"/>
    <dgm:cxn modelId="{000163C5-6100-4BBD-AFBA-6F6AFCC77244}" type="presOf" srcId="{2287157C-82C9-4752-89BF-D7E6DEF0C751}" destId="{0D66BE3A-C3CC-4386-92C9-507D5B982D6F}" srcOrd="0" destOrd="0" presId="urn:microsoft.com/office/officeart/2005/8/layout/list1"/>
    <dgm:cxn modelId="{A94CD2E0-1B6D-6A4E-AF9A-21F5D4672215}" type="presOf" srcId="{36675E59-A47B-ED4C-9A0F-7CF1B82C2B4D}" destId="{C23B3908-EC0A-B448-94B1-B22D033144D8}" srcOrd="0" destOrd="0" presId="urn:microsoft.com/office/officeart/2005/8/layout/list1"/>
    <dgm:cxn modelId="{4D0E0DE5-11F8-A145-8F2C-C4F890035153}" srcId="{7D9FB240-644F-5544-A0B0-2B84714BBED0}" destId="{36675E59-A47B-ED4C-9A0F-7CF1B82C2B4D}" srcOrd="1" destOrd="0" parTransId="{586EEC09-9EC5-3841-A947-0951A351D76F}" sibTransId="{297E6118-BE62-7042-927E-5A02B4B55835}"/>
    <dgm:cxn modelId="{DDAE92E9-8AB2-7248-82EE-DB58C3E1DD70}" type="presOf" srcId="{CB294C5F-3E34-6443-8F9D-A0BD9F067F59}" destId="{D283003D-A649-6B44-9772-0D911B6739A4}" srcOrd="1" destOrd="0" presId="urn:microsoft.com/office/officeart/2005/8/layout/list1"/>
    <dgm:cxn modelId="{8A0C00F0-B048-4B15-B7EF-AE66557BEF6A}" srcId="{36675E59-A47B-ED4C-9A0F-7CF1B82C2B4D}" destId="{B4C63395-D10A-4332-BD2F-1007669D1C46}" srcOrd="0" destOrd="0" parTransId="{FB15D7C0-EF21-4B7B-9483-3EDDCA4FE221}" sibTransId="{1C49A437-1F8A-4110-B7AC-5770BC53E552}"/>
    <dgm:cxn modelId="{E18F6DF0-C9A4-4EF6-ABFC-3D47C72789CD}" srcId="{2287157C-82C9-4752-89BF-D7E6DEF0C751}" destId="{A572708E-DF72-4B8B-BDDE-EEFAE7F893B7}" srcOrd="0" destOrd="0" parTransId="{E77F241D-3AD0-43BF-A5DD-EE1999762982}" sibTransId="{3FE4A4F5-6752-4638-80C1-F712858B23D3}"/>
    <dgm:cxn modelId="{AB7A7FF6-4565-46B5-A986-C435AE4DE6F7}" type="presOf" srcId="{CE8DA830-725B-4913-A25D-9922A1A55271}" destId="{9487DA32-30D0-4673-B8BC-517778AA0AF3}" srcOrd="0" destOrd="0" presId="urn:microsoft.com/office/officeart/2005/8/layout/list1"/>
    <dgm:cxn modelId="{6689C4FE-8B4B-0241-AB8A-12A776B81448}" type="presOf" srcId="{7D9FB240-644F-5544-A0B0-2B84714BBED0}" destId="{3490AC40-91D7-624B-96F2-E5F1C207DBD4}" srcOrd="0" destOrd="0" presId="urn:microsoft.com/office/officeart/2005/8/layout/list1"/>
    <dgm:cxn modelId="{628FA8FF-EEA0-459D-B43A-B78FFA31D7BB}" type="presOf" srcId="{B4C63395-D10A-4332-BD2F-1007669D1C46}" destId="{915D7F76-D63A-C548-848C-A92F8618D5FA}" srcOrd="0" destOrd="0" presId="urn:microsoft.com/office/officeart/2005/8/layout/list1"/>
    <dgm:cxn modelId="{1E9D709B-5EDD-F348-BE99-DEC3DB6F930E}" type="presParOf" srcId="{3490AC40-91D7-624B-96F2-E5F1C207DBD4}" destId="{967D08F6-5DAF-1546-9E0E-679CA4B9A4FD}" srcOrd="0" destOrd="0" presId="urn:microsoft.com/office/officeart/2005/8/layout/list1"/>
    <dgm:cxn modelId="{9DA9B097-8766-F449-867D-7EAEEE9D9A8C}" type="presParOf" srcId="{967D08F6-5DAF-1546-9E0E-679CA4B9A4FD}" destId="{7E120232-243F-EA44-A6AA-D6F5945D11C8}" srcOrd="0" destOrd="0" presId="urn:microsoft.com/office/officeart/2005/8/layout/list1"/>
    <dgm:cxn modelId="{70AB4627-6A63-AE48-97A2-867822A52E62}" type="presParOf" srcId="{967D08F6-5DAF-1546-9E0E-679CA4B9A4FD}" destId="{5D1BFB65-B54D-D548-A635-0F5111DDF19B}" srcOrd="1" destOrd="0" presId="urn:microsoft.com/office/officeart/2005/8/layout/list1"/>
    <dgm:cxn modelId="{50727494-7173-7D42-9A32-A52013BB165D}" type="presParOf" srcId="{3490AC40-91D7-624B-96F2-E5F1C207DBD4}" destId="{54C80C84-9C3B-204C-AD15-57CA2310F0B7}" srcOrd="1" destOrd="0" presId="urn:microsoft.com/office/officeart/2005/8/layout/list1"/>
    <dgm:cxn modelId="{022CA96E-6395-B84C-87B0-0920A3592FF7}" type="presParOf" srcId="{3490AC40-91D7-624B-96F2-E5F1C207DBD4}" destId="{AE0AA1A0-7E8D-B045-9E8A-DC1786774E63}" srcOrd="2" destOrd="0" presId="urn:microsoft.com/office/officeart/2005/8/layout/list1"/>
    <dgm:cxn modelId="{7E15ACA3-5E7A-7743-AA7D-A3C8C047E5BD}" type="presParOf" srcId="{3490AC40-91D7-624B-96F2-E5F1C207DBD4}" destId="{B29CC617-FA2A-0043-B788-87AA55712CFD}" srcOrd="3" destOrd="0" presId="urn:microsoft.com/office/officeart/2005/8/layout/list1"/>
    <dgm:cxn modelId="{E5C16A92-773E-0343-A64C-D3E297F2F49C}" type="presParOf" srcId="{3490AC40-91D7-624B-96F2-E5F1C207DBD4}" destId="{22E2F7B1-E104-DF42-8F83-952779AF6414}" srcOrd="4" destOrd="0" presId="urn:microsoft.com/office/officeart/2005/8/layout/list1"/>
    <dgm:cxn modelId="{BAED618E-7D08-164D-81B5-1ACE42C177D9}" type="presParOf" srcId="{22E2F7B1-E104-DF42-8F83-952779AF6414}" destId="{C23B3908-EC0A-B448-94B1-B22D033144D8}" srcOrd="0" destOrd="0" presId="urn:microsoft.com/office/officeart/2005/8/layout/list1"/>
    <dgm:cxn modelId="{4917CA83-F50C-2242-ABBB-6D4B2E7EC880}" type="presParOf" srcId="{22E2F7B1-E104-DF42-8F83-952779AF6414}" destId="{FBC1C4D8-F73E-9045-9AD2-3C2FFACA0752}" srcOrd="1" destOrd="0" presId="urn:microsoft.com/office/officeart/2005/8/layout/list1"/>
    <dgm:cxn modelId="{330EE497-353B-044D-AF8D-120883A3D6B5}" type="presParOf" srcId="{3490AC40-91D7-624B-96F2-E5F1C207DBD4}" destId="{55D7C27D-18CA-4B43-850A-4D68CAE27D04}" srcOrd="5" destOrd="0" presId="urn:microsoft.com/office/officeart/2005/8/layout/list1"/>
    <dgm:cxn modelId="{43217E18-CFED-AA43-9DA0-662C86A7A066}" type="presParOf" srcId="{3490AC40-91D7-624B-96F2-E5F1C207DBD4}" destId="{915D7F76-D63A-C548-848C-A92F8618D5FA}" srcOrd="6" destOrd="0" presId="urn:microsoft.com/office/officeart/2005/8/layout/list1"/>
    <dgm:cxn modelId="{B237BD40-7A90-6B48-829D-DBB050D3572C}" type="presParOf" srcId="{3490AC40-91D7-624B-96F2-E5F1C207DBD4}" destId="{E89137C3-5A1D-F94A-9FC3-599DA9DF89C1}" srcOrd="7" destOrd="0" presId="urn:microsoft.com/office/officeart/2005/8/layout/list1"/>
    <dgm:cxn modelId="{63316EAC-5D63-7F49-9D8B-C77A6E8D825E}" type="presParOf" srcId="{3490AC40-91D7-624B-96F2-E5F1C207DBD4}" destId="{21C65927-321D-E240-849B-490A0824B8A1}" srcOrd="8" destOrd="0" presId="urn:microsoft.com/office/officeart/2005/8/layout/list1"/>
    <dgm:cxn modelId="{BF57F898-A4F0-4A4D-8B7E-59CE8C4264E4}" type="presParOf" srcId="{21C65927-321D-E240-849B-490A0824B8A1}" destId="{EB2BC4AF-968D-2B4F-8A34-ABEDA1328DAC}" srcOrd="0" destOrd="0" presId="urn:microsoft.com/office/officeart/2005/8/layout/list1"/>
    <dgm:cxn modelId="{FEAA0251-E429-6D45-9578-615A54164671}" type="presParOf" srcId="{21C65927-321D-E240-849B-490A0824B8A1}" destId="{D283003D-A649-6B44-9772-0D911B6739A4}" srcOrd="1" destOrd="0" presId="urn:microsoft.com/office/officeart/2005/8/layout/list1"/>
    <dgm:cxn modelId="{D4E485BF-A93F-7741-BECC-2FBC836910ED}" type="presParOf" srcId="{3490AC40-91D7-624B-96F2-E5F1C207DBD4}" destId="{BD19D81D-76CF-4D46-B5C6-C2A72B59C064}" srcOrd="9" destOrd="0" presId="urn:microsoft.com/office/officeart/2005/8/layout/list1"/>
    <dgm:cxn modelId="{3E60770B-8D60-CF4E-B9D8-393F7159A42F}" type="presParOf" srcId="{3490AC40-91D7-624B-96F2-E5F1C207DBD4}" destId="{6D2C2076-022A-824D-AC5D-2A952EA0F111}" srcOrd="10" destOrd="0" presId="urn:microsoft.com/office/officeart/2005/8/layout/list1"/>
    <dgm:cxn modelId="{CBDAD365-73A8-4E42-96E6-D0C2504E5A73}" type="presParOf" srcId="{3490AC40-91D7-624B-96F2-E5F1C207DBD4}" destId="{1A741DE1-31F1-46C5-BBD2-0802AAEC0589}" srcOrd="11" destOrd="0" presId="urn:microsoft.com/office/officeart/2005/8/layout/list1"/>
    <dgm:cxn modelId="{0A639EA9-DABF-4CDC-A365-3E938180F26E}" type="presParOf" srcId="{3490AC40-91D7-624B-96F2-E5F1C207DBD4}" destId="{60B1C2F8-CCA4-47E0-909A-ACBAA4B9064C}" srcOrd="12" destOrd="0" presId="urn:microsoft.com/office/officeart/2005/8/layout/list1"/>
    <dgm:cxn modelId="{71B6B5F4-18C8-40C0-B6F4-C658F784639D}" type="presParOf" srcId="{60B1C2F8-CCA4-47E0-909A-ACBAA4B9064C}" destId="{0D66BE3A-C3CC-4386-92C9-507D5B982D6F}" srcOrd="0" destOrd="0" presId="urn:microsoft.com/office/officeart/2005/8/layout/list1"/>
    <dgm:cxn modelId="{4D1E7BD7-0601-4455-A826-936B8DE23290}" type="presParOf" srcId="{60B1C2F8-CCA4-47E0-909A-ACBAA4B9064C}" destId="{313E5BD8-24F7-4D58-9233-3BF6EE8633A0}" srcOrd="1" destOrd="0" presId="urn:microsoft.com/office/officeart/2005/8/layout/list1"/>
    <dgm:cxn modelId="{CA50252A-71AD-4B80-922B-112940283FC8}" type="presParOf" srcId="{3490AC40-91D7-624B-96F2-E5F1C207DBD4}" destId="{EDED57ED-4916-4969-B5F5-51A4B8A5F51C}" srcOrd="13" destOrd="0" presId="urn:microsoft.com/office/officeart/2005/8/layout/list1"/>
    <dgm:cxn modelId="{531B630A-E5DF-4E58-8BDD-AC482FFD393B}" type="presParOf" srcId="{3490AC40-91D7-624B-96F2-E5F1C207DBD4}" destId="{E623F5E1-0300-406C-ACE5-F32EDFA437FF}" srcOrd="14" destOrd="0" presId="urn:microsoft.com/office/officeart/2005/8/layout/list1"/>
    <dgm:cxn modelId="{886563E8-8098-49E0-8293-0E510321FAEB}" type="presParOf" srcId="{3490AC40-91D7-624B-96F2-E5F1C207DBD4}" destId="{CA881BC1-DA67-44D4-936D-570AE98C132A}" srcOrd="15" destOrd="0" presId="urn:microsoft.com/office/officeart/2005/8/layout/list1"/>
    <dgm:cxn modelId="{C239B876-82DA-4D72-9428-881BDEFC2B09}" type="presParOf" srcId="{3490AC40-91D7-624B-96F2-E5F1C207DBD4}" destId="{81C93C29-6C6F-4042-B5F5-EBFBA8E928A7}" srcOrd="16" destOrd="0" presId="urn:microsoft.com/office/officeart/2005/8/layout/list1"/>
    <dgm:cxn modelId="{1638DD30-3B5F-49C2-994D-CBE969E16DAE}" type="presParOf" srcId="{81C93C29-6C6F-4042-B5F5-EBFBA8E928A7}" destId="{9487DA32-30D0-4673-B8BC-517778AA0AF3}" srcOrd="0" destOrd="0" presId="urn:microsoft.com/office/officeart/2005/8/layout/list1"/>
    <dgm:cxn modelId="{BA175937-61F4-4742-B4FF-40837C1CA324}" type="presParOf" srcId="{81C93C29-6C6F-4042-B5F5-EBFBA8E928A7}" destId="{6CBCFCAB-DD0E-48F2-90D9-B655E542C9AE}" srcOrd="1" destOrd="0" presId="urn:microsoft.com/office/officeart/2005/8/layout/list1"/>
    <dgm:cxn modelId="{67CD76F3-8AA3-4922-B496-DA85587EF66D}" type="presParOf" srcId="{3490AC40-91D7-624B-96F2-E5F1C207DBD4}" destId="{788A306E-531D-4567-9E43-4DF9AF4C6402}" srcOrd="17" destOrd="0" presId="urn:microsoft.com/office/officeart/2005/8/layout/list1"/>
    <dgm:cxn modelId="{A341AD3C-3578-4795-8318-ECBA168F3285}" type="presParOf" srcId="{3490AC40-91D7-624B-96F2-E5F1C207DBD4}" destId="{4FA68E3D-23D1-4EE5-A7A6-BB386CF937B4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4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AA1A0-7E8D-B045-9E8A-DC1786774E63}">
      <dsp:nvSpPr>
        <dsp:cNvPr id="0" name=""/>
        <dsp:cNvSpPr/>
      </dsp:nvSpPr>
      <dsp:spPr>
        <a:xfrm>
          <a:off x="0" y="34098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080" tIns="333248" rIns="71508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95D600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Analyze the use cases </a:t>
          </a:r>
        </a:p>
      </dsp:txBody>
      <dsp:txXfrm>
        <a:off x="0" y="340988"/>
        <a:ext cx="9213625" cy="680400"/>
      </dsp:txXfrm>
    </dsp:sp>
    <dsp:sp modelId="{5D1BFB65-B54D-D548-A635-0F5111DDF19B}">
      <dsp:nvSpPr>
        <dsp:cNvPr id="0" name=""/>
        <dsp:cNvSpPr/>
      </dsp:nvSpPr>
      <dsp:spPr>
        <a:xfrm>
          <a:off x="460681" y="10482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777" tIns="0" rIns="24377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Define TOE Use Case and the TOE assets to protect</a:t>
          </a:r>
        </a:p>
      </dsp:txBody>
      <dsp:txXfrm>
        <a:off x="483738" y="127885"/>
        <a:ext cx="6403423" cy="426206"/>
      </dsp:txXfrm>
    </dsp:sp>
    <dsp:sp modelId="{915D7F76-D63A-C548-848C-A92F8618D5FA}">
      <dsp:nvSpPr>
        <dsp:cNvPr id="0" name=""/>
        <dsp:cNvSpPr/>
      </dsp:nvSpPr>
      <dsp:spPr>
        <a:xfrm>
          <a:off x="0" y="134394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080" tIns="333248" rIns="71508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Mapping with STRIDE threats and assets respectively</a:t>
          </a:r>
        </a:p>
      </dsp:txBody>
      <dsp:txXfrm>
        <a:off x="0" y="1343948"/>
        <a:ext cx="9213625" cy="680400"/>
      </dsp:txXfrm>
    </dsp:sp>
    <dsp:sp modelId="{FBC1C4D8-F73E-9045-9AD2-3C2FFACA0752}">
      <dsp:nvSpPr>
        <dsp:cNvPr id="0" name=""/>
        <dsp:cNvSpPr/>
      </dsp:nvSpPr>
      <dsp:spPr>
        <a:xfrm>
          <a:off x="460681" y="110778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777" tIns="0" rIns="24377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Identify and document potential attacks and threats </a:t>
          </a:r>
        </a:p>
      </dsp:txBody>
      <dsp:txXfrm>
        <a:off x="483738" y="1130845"/>
        <a:ext cx="6403423" cy="426206"/>
      </dsp:txXfrm>
    </dsp:sp>
    <dsp:sp modelId="{6D2C2076-022A-824D-AC5D-2A952EA0F111}">
      <dsp:nvSpPr>
        <dsp:cNvPr id="0" name=""/>
        <dsp:cNvSpPr/>
      </dsp:nvSpPr>
      <dsp:spPr>
        <a:xfrm>
          <a:off x="0" y="234690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080" tIns="333248" rIns="71508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 Apply CVSS for threats scoring &amp; risk rating</a:t>
          </a:r>
        </a:p>
      </dsp:txBody>
      <dsp:txXfrm>
        <a:off x="0" y="2346908"/>
        <a:ext cx="9213625" cy="680400"/>
      </dsp:txXfrm>
    </dsp:sp>
    <dsp:sp modelId="{D283003D-A649-6B44-9772-0D911B6739A4}">
      <dsp:nvSpPr>
        <dsp:cNvPr id="0" name=""/>
        <dsp:cNvSpPr/>
      </dsp:nvSpPr>
      <dsp:spPr>
        <a:xfrm>
          <a:off x="460681" y="211074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777" tIns="0" rIns="24377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Risk Assessment</a:t>
          </a:r>
        </a:p>
      </dsp:txBody>
      <dsp:txXfrm>
        <a:off x="483738" y="2133805"/>
        <a:ext cx="6403423" cy="426206"/>
      </dsp:txXfrm>
    </dsp:sp>
    <dsp:sp modelId="{E623F5E1-0300-406C-ACE5-F32EDFA437FF}">
      <dsp:nvSpPr>
        <dsp:cNvPr id="0" name=""/>
        <dsp:cNvSpPr/>
      </dsp:nvSpPr>
      <dsp:spPr>
        <a:xfrm>
          <a:off x="0" y="334986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080" tIns="333248" rIns="71508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Mapping with available ARM solution security primitives</a:t>
          </a:r>
        </a:p>
      </dsp:txBody>
      <dsp:txXfrm>
        <a:off x="0" y="3349868"/>
        <a:ext cx="9213625" cy="680400"/>
      </dsp:txXfrm>
    </dsp:sp>
    <dsp:sp modelId="{313E5BD8-24F7-4D58-9233-3BF6EE8633A0}">
      <dsp:nvSpPr>
        <dsp:cNvPr id="0" name=""/>
        <dsp:cNvSpPr/>
      </dsp:nvSpPr>
      <dsp:spPr>
        <a:xfrm>
          <a:off x="460681" y="311370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777" tIns="0" rIns="24377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95D600"/>
            </a:buClr>
            <a:buSzPct val="77000"/>
            <a:buFont typeface="Arial" panose="020B0604020202020204" pitchFamily="34" charset="0"/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Define security objectives and security functional requirements</a:t>
          </a:r>
        </a:p>
      </dsp:txBody>
      <dsp:txXfrm>
        <a:off x="483738" y="3136765"/>
        <a:ext cx="6403423" cy="426206"/>
      </dsp:txXfrm>
    </dsp:sp>
    <dsp:sp modelId="{4FA68E3D-23D1-4EE5-A7A6-BB386CF937B4}">
      <dsp:nvSpPr>
        <dsp:cNvPr id="0" name=""/>
        <dsp:cNvSpPr/>
      </dsp:nvSpPr>
      <dsp:spPr>
        <a:xfrm>
          <a:off x="0" y="4352828"/>
          <a:ext cx="9213625" cy="680400"/>
        </a:xfrm>
        <a:prstGeom prst="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0091B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5080" tIns="333248" rIns="715080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ea typeface="+mn-ea"/>
              <a:cs typeface="+mn-cs"/>
            </a:rPr>
            <a:t>Map threats and risks to the available arm solutions security primitive</a:t>
          </a:r>
        </a:p>
      </dsp:txBody>
      <dsp:txXfrm>
        <a:off x="0" y="4352828"/>
        <a:ext cx="9213625" cy="680400"/>
      </dsp:txXfrm>
    </dsp:sp>
    <dsp:sp modelId="{6CBCFCAB-DD0E-48F2-90D9-B655E542C9AE}">
      <dsp:nvSpPr>
        <dsp:cNvPr id="0" name=""/>
        <dsp:cNvSpPr/>
      </dsp:nvSpPr>
      <dsp:spPr>
        <a:xfrm>
          <a:off x="460681" y="4116668"/>
          <a:ext cx="6449537" cy="472320"/>
        </a:xfrm>
        <a:prstGeom prst="roundRect">
          <a:avLst/>
        </a:prstGeom>
        <a:solidFill>
          <a:srgbClr val="0091BD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777" tIns="0" rIns="243777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Clr>
              <a:srgbClr val="95D600"/>
            </a:buClr>
            <a:buSzPct val="77000"/>
            <a:buFont typeface="Arial" panose="020B0604020202020204" pitchFamily="34" charset="0"/>
            <a:buNone/>
          </a:pPr>
          <a:r>
            <a:rPr lang="en-US" sz="18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>Identify available c</a:t>
          </a:r>
          <a:r>
            <a:rPr lang="en-US" altLang="zh-CN" sz="1800" kern="1200" dirty="0">
              <a:solidFill>
                <a:srgbClr val="FFFFFF"/>
              </a:solidFill>
              <a:latin typeface="Calibri"/>
              <a:ea typeface="等线" panose="02010600030101010101" pitchFamily="2" charset="-122"/>
              <a:cs typeface="+mn-cs"/>
            </a:rPr>
            <a:t>ountermeasures for Implementation</a:t>
          </a:r>
          <a:endParaRPr lang="en-US" sz="1800" kern="1200" dirty="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483738" y="4139725"/>
        <a:ext cx="6403423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EA1B7-D161-4415-8CF7-2F49E4AED732}" type="datetimeFigureOut">
              <a:rPr lang="en-US" smtClean="0"/>
              <a:t>5/24/19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7100" y="696913"/>
            <a:ext cx="2616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1BD27-32AF-4BF5-A904-2F38ADC7A3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183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639979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279954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919933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559912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199886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3839866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4479845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119819" algn="l" defTabSz="12799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1BD27-32AF-4BF5-A904-2F38ADC7A3A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707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13634723"/>
            <a:ext cx="27980640" cy="94081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24871680"/>
            <a:ext cx="23042880" cy="11216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3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6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79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2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65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58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52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45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29DE87-A18C-496F-9A9E-9F24006DA52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026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B6459E-10B2-400E-8AE5-342A04418E9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39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1247123"/>
            <a:ext cx="26660477" cy="2396845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69" y="11247123"/>
            <a:ext cx="79444213" cy="2396845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9AB324-74C0-4052-8AA2-F28BEC35837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12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050E09-D09C-4CB3-B29A-32D4C063D02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459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28204163"/>
            <a:ext cx="27980640" cy="871728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18602992"/>
            <a:ext cx="27980640" cy="9601197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3158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6317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 marL="6579475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 marL="8772624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  <a:lvl6pPr marL="10965773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6pPr>
            <a:lvl7pPr marL="13158931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7pPr>
            <a:lvl8pPr marL="1535209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8pPr>
            <a:lvl9pPr marL="17545248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D405F-566E-47D9-AFA3-546E7C2682C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81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65542163"/>
            <a:ext cx="53052343" cy="185389517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52" y="65542163"/>
            <a:ext cx="53052347" cy="185389517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1B6666-DEF7-42CE-86C1-BD7215D2472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56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9824723"/>
            <a:ext cx="14544677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3158" indent="0">
              <a:buNone/>
              <a:defRPr sz="9600" b="1"/>
            </a:lvl2pPr>
            <a:lvl3pPr marL="4386317" indent="0">
              <a:buNone/>
              <a:defRPr sz="8600" b="1"/>
            </a:lvl3pPr>
            <a:lvl4pPr marL="6579475" indent="0">
              <a:buNone/>
              <a:defRPr sz="7700" b="1"/>
            </a:lvl4pPr>
            <a:lvl5pPr marL="8772624" indent="0">
              <a:buNone/>
              <a:defRPr sz="7700" b="1"/>
            </a:lvl5pPr>
            <a:lvl6pPr marL="10965773" indent="0">
              <a:buNone/>
              <a:defRPr sz="7700" b="1"/>
            </a:lvl6pPr>
            <a:lvl7pPr marL="13158931" indent="0">
              <a:buNone/>
              <a:defRPr sz="7700" b="1"/>
            </a:lvl7pPr>
            <a:lvl8pPr marL="15352090" indent="0">
              <a:buNone/>
              <a:defRPr sz="7700" b="1"/>
            </a:lvl8pPr>
            <a:lvl9pPr marL="17545248" indent="0">
              <a:buNone/>
              <a:defRPr sz="7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13919200"/>
            <a:ext cx="14544677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5" y="9824723"/>
            <a:ext cx="14550390" cy="4094477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3158" indent="0">
              <a:buNone/>
              <a:defRPr sz="9600" b="1"/>
            </a:lvl2pPr>
            <a:lvl3pPr marL="4386317" indent="0">
              <a:buNone/>
              <a:defRPr sz="8600" b="1"/>
            </a:lvl3pPr>
            <a:lvl4pPr marL="6579475" indent="0">
              <a:buNone/>
              <a:defRPr sz="7700" b="1"/>
            </a:lvl4pPr>
            <a:lvl5pPr marL="8772624" indent="0">
              <a:buNone/>
              <a:defRPr sz="7700" b="1"/>
            </a:lvl5pPr>
            <a:lvl6pPr marL="10965773" indent="0">
              <a:buNone/>
              <a:defRPr sz="7700" b="1"/>
            </a:lvl6pPr>
            <a:lvl7pPr marL="13158931" indent="0">
              <a:buNone/>
              <a:defRPr sz="7700" b="1"/>
            </a:lvl7pPr>
            <a:lvl8pPr marL="15352090" indent="0">
              <a:buNone/>
              <a:defRPr sz="7700" b="1"/>
            </a:lvl8pPr>
            <a:lvl9pPr marL="17545248" indent="0">
              <a:buNone/>
              <a:defRPr sz="7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5" y="13919200"/>
            <a:ext cx="14550390" cy="25288243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FCB47-8ED8-468A-94D0-EE992389D17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034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097FD-99FC-4F17-A2DB-26523C2264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06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FBE6C-09E0-45E4-92A4-9D82B2E486B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23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36" y="1747520"/>
            <a:ext cx="10829927" cy="743712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1747542"/>
            <a:ext cx="18402300" cy="37459923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5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36" y="9184662"/>
            <a:ext cx="10829927" cy="30022803"/>
          </a:xfrm>
        </p:spPr>
        <p:txBody>
          <a:bodyPr/>
          <a:lstStyle>
            <a:lvl1pPr marL="0" indent="0">
              <a:buNone/>
              <a:defRPr sz="6700"/>
            </a:lvl1pPr>
            <a:lvl2pPr marL="2193158" indent="0">
              <a:buNone/>
              <a:defRPr sz="5800"/>
            </a:lvl2pPr>
            <a:lvl3pPr marL="4386317" indent="0">
              <a:buNone/>
              <a:defRPr sz="4800"/>
            </a:lvl3pPr>
            <a:lvl4pPr marL="6579475" indent="0">
              <a:buNone/>
              <a:defRPr sz="4300"/>
            </a:lvl4pPr>
            <a:lvl5pPr marL="8772624" indent="0">
              <a:buNone/>
              <a:defRPr sz="4300"/>
            </a:lvl5pPr>
            <a:lvl6pPr marL="10965773" indent="0">
              <a:buNone/>
              <a:defRPr sz="4300"/>
            </a:lvl6pPr>
            <a:lvl7pPr marL="13158931" indent="0">
              <a:buNone/>
              <a:defRPr sz="4300"/>
            </a:lvl7pPr>
            <a:lvl8pPr marL="15352090" indent="0">
              <a:buNone/>
              <a:defRPr sz="4300"/>
            </a:lvl8pPr>
            <a:lvl9pPr marL="17545248" indent="0">
              <a:buNone/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5F190-719D-4F14-9F58-BD62DBAD24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214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30723840"/>
            <a:ext cx="19751040" cy="3627123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3921760"/>
            <a:ext cx="19751040" cy="26334720"/>
          </a:xfrm>
        </p:spPr>
        <p:txBody>
          <a:bodyPr/>
          <a:lstStyle>
            <a:lvl1pPr marL="0" indent="0">
              <a:buNone/>
              <a:defRPr sz="15400"/>
            </a:lvl1pPr>
            <a:lvl2pPr marL="2193158" indent="0">
              <a:buNone/>
              <a:defRPr sz="13400"/>
            </a:lvl2pPr>
            <a:lvl3pPr marL="4386317" indent="0">
              <a:buNone/>
              <a:defRPr sz="11500"/>
            </a:lvl3pPr>
            <a:lvl4pPr marL="6579475" indent="0">
              <a:buNone/>
              <a:defRPr sz="9600"/>
            </a:lvl4pPr>
            <a:lvl5pPr marL="8772624" indent="0">
              <a:buNone/>
              <a:defRPr sz="9600"/>
            </a:lvl5pPr>
            <a:lvl6pPr marL="10965773" indent="0">
              <a:buNone/>
              <a:defRPr sz="9600"/>
            </a:lvl6pPr>
            <a:lvl7pPr marL="13158931" indent="0">
              <a:buNone/>
              <a:defRPr sz="9600"/>
            </a:lvl7pPr>
            <a:lvl8pPr marL="15352090" indent="0">
              <a:buNone/>
              <a:defRPr sz="9600"/>
            </a:lvl8pPr>
            <a:lvl9pPr marL="17545248" indent="0">
              <a:buNone/>
              <a:defRPr sz="9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34350963"/>
            <a:ext cx="19751040" cy="5151117"/>
          </a:xfrm>
        </p:spPr>
        <p:txBody>
          <a:bodyPr/>
          <a:lstStyle>
            <a:lvl1pPr marL="0" indent="0">
              <a:buNone/>
              <a:defRPr sz="6700"/>
            </a:lvl1pPr>
            <a:lvl2pPr marL="2193158" indent="0">
              <a:buNone/>
              <a:defRPr sz="5800"/>
            </a:lvl2pPr>
            <a:lvl3pPr marL="4386317" indent="0">
              <a:buNone/>
              <a:defRPr sz="4800"/>
            </a:lvl3pPr>
            <a:lvl4pPr marL="6579475" indent="0">
              <a:buNone/>
              <a:defRPr sz="4300"/>
            </a:lvl4pPr>
            <a:lvl5pPr marL="8772624" indent="0">
              <a:buNone/>
              <a:defRPr sz="4300"/>
            </a:lvl5pPr>
            <a:lvl6pPr marL="10965773" indent="0">
              <a:buNone/>
              <a:defRPr sz="4300"/>
            </a:lvl6pPr>
            <a:lvl7pPr marL="13158931" indent="0">
              <a:buNone/>
              <a:defRPr sz="4300"/>
            </a:lvl7pPr>
            <a:lvl8pPr marL="15352090" indent="0">
              <a:buNone/>
              <a:defRPr sz="4300"/>
            </a:lvl8pPr>
            <a:lvl9pPr marL="17545248" indent="0">
              <a:buNone/>
              <a:defRPr sz="4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E4C4B-B52A-4C1C-9303-CA7A0BD0EFF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835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1757683"/>
            <a:ext cx="29626560" cy="7315200"/>
          </a:xfrm>
          <a:prstGeom prst="rect">
            <a:avLst/>
          </a:prstGeom>
        </p:spPr>
        <p:txBody>
          <a:bodyPr vert="horz" lIns="438624" tIns="219322" rIns="438624" bIns="21932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10241309"/>
            <a:ext cx="29626560" cy="28966163"/>
          </a:xfrm>
          <a:prstGeom prst="rect">
            <a:avLst/>
          </a:prstGeom>
        </p:spPr>
        <p:txBody>
          <a:bodyPr vert="horz" lIns="438624" tIns="219322" rIns="438624" bIns="21932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40680643"/>
            <a:ext cx="7680960" cy="2336800"/>
          </a:xfrm>
          <a:prstGeom prst="rect">
            <a:avLst/>
          </a:prstGeom>
        </p:spPr>
        <p:txBody>
          <a:bodyPr vert="horz" lIns="438624" tIns="219322" rIns="438624" bIns="219322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40680643"/>
            <a:ext cx="10424160" cy="2336800"/>
          </a:xfrm>
          <a:prstGeom prst="rect">
            <a:avLst/>
          </a:prstGeom>
        </p:spPr>
        <p:txBody>
          <a:bodyPr vert="horz" lIns="438624" tIns="219322" rIns="438624" bIns="219322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40680643"/>
            <a:ext cx="7680960" cy="2336800"/>
          </a:xfrm>
          <a:prstGeom prst="rect">
            <a:avLst/>
          </a:prstGeom>
        </p:spPr>
        <p:txBody>
          <a:bodyPr vert="horz" lIns="438624" tIns="219322" rIns="438624" bIns="219322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6D1D19-FE77-4CF3-BC5C-45BED734E49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667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4386317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4864" indent="-1644864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3875" indent="-1370717" algn="l" defTabSz="4386317" rtl="0" eaLnBrk="1" latinLnBrk="0" hangingPunct="1">
        <a:spcBef>
          <a:spcPct val="20000"/>
        </a:spcBef>
        <a:buFont typeface="Arial" panose="020B0604020202020204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2886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76045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69203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62362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55520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48669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41818" indent="-1096570" algn="l" defTabSz="4386317" rtl="0" eaLnBrk="1" latinLnBrk="0" hangingPunct="1">
        <a:spcBef>
          <a:spcPct val="20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3158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6317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79475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2624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65773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58931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52090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45248" algn="l" defTabSz="4386317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26" Type="http://schemas.openxmlformats.org/officeDocument/2006/relationships/image" Target="../media/image24.jpeg"/><Relationship Id="rId39" Type="http://schemas.openxmlformats.org/officeDocument/2006/relationships/diagramLayout" Target="../diagrams/layout1.xml"/><Relationship Id="rId21" Type="http://schemas.openxmlformats.org/officeDocument/2006/relationships/image" Target="../media/image19.jpeg"/><Relationship Id="rId34" Type="http://schemas.openxmlformats.org/officeDocument/2006/relationships/image" Target="../media/image32.png"/><Relationship Id="rId42" Type="http://schemas.microsoft.com/office/2007/relationships/diagramDrawing" Target="../diagrams/drawing1.xml"/><Relationship Id="rId47" Type="http://schemas.openxmlformats.org/officeDocument/2006/relationships/image" Target="../media/image40.png"/><Relationship Id="rId50" Type="http://schemas.openxmlformats.org/officeDocument/2006/relationships/image" Target="../media/image43.svg"/><Relationship Id="rId55" Type="http://schemas.openxmlformats.org/officeDocument/2006/relationships/image" Target="../media/image4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svg"/><Relationship Id="rId29" Type="http://schemas.openxmlformats.org/officeDocument/2006/relationships/image" Target="../media/image27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40" Type="http://schemas.openxmlformats.org/officeDocument/2006/relationships/diagramQuickStyle" Target="../diagrams/quickStyle1.xml"/><Relationship Id="rId45" Type="http://schemas.openxmlformats.org/officeDocument/2006/relationships/image" Target="../media/image38.png"/><Relationship Id="rId53" Type="http://schemas.openxmlformats.org/officeDocument/2006/relationships/chart" Target="../charts/chart1.xml"/><Relationship Id="rId58" Type="http://schemas.openxmlformats.org/officeDocument/2006/relationships/image" Target="../media/image50.tiff"/><Relationship Id="rId5" Type="http://schemas.openxmlformats.org/officeDocument/2006/relationships/image" Target="../media/image3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jpe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svg"/><Relationship Id="rId43" Type="http://schemas.openxmlformats.org/officeDocument/2006/relationships/image" Target="../media/image36.png"/><Relationship Id="rId48" Type="http://schemas.openxmlformats.org/officeDocument/2006/relationships/image" Target="../media/image41.svg"/><Relationship Id="rId56" Type="http://schemas.openxmlformats.org/officeDocument/2006/relationships/image" Target="../media/image48.emf"/><Relationship Id="rId8" Type="http://schemas.openxmlformats.org/officeDocument/2006/relationships/image" Target="../media/image6.jpeg"/><Relationship Id="rId51" Type="http://schemas.openxmlformats.org/officeDocument/2006/relationships/image" Target="../media/image44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svg"/><Relationship Id="rId38" Type="http://schemas.openxmlformats.org/officeDocument/2006/relationships/diagramData" Target="../diagrams/data1.xml"/><Relationship Id="rId46" Type="http://schemas.openxmlformats.org/officeDocument/2006/relationships/image" Target="../media/image39.svg"/><Relationship Id="rId59" Type="http://schemas.openxmlformats.org/officeDocument/2006/relationships/image" Target="../media/image51.tiff"/><Relationship Id="rId20" Type="http://schemas.openxmlformats.org/officeDocument/2006/relationships/image" Target="../media/image18.svg"/><Relationship Id="rId41" Type="http://schemas.openxmlformats.org/officeDocument/2006/relationships/diagramColors" Target="../diagrams/colors1.xml"/><Relationship Id="rId54" Type="http://schemas.openxmlformats.org/officeDocument/2006/relationships/image" Target="../media/image46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jpeg"/><Relationship Id="rId36" Type="http://schemas.openxmlformats.org/officeDocument/2006/relationships/image" Target="../media/image34.png"/><Relationship Id="rId49" Type="http://schemas.openxmlformats.org/officeDocument/2006/relationships/image" Target="../media/image42.png"/><Relationship Id="rId57" Type="http://schemas.openxmlformats.org/officeDocument/2006/relationships/image" Target="../media/image49.png"/><Relationship Id="rId10" Type="http://schemas.openxmlformats.org/officeDocument/2006/relationships/image" Target="../media/image8.svg"/><Relationship Id="rId31" Type="http://schemas.openxmlformats.org/officeDocument/2006/relationships/image" Target="../media/image29.svg"/><Relationship Id="rId44" Type="http://schemas.openxmlformats.org/officeDocument/2006/relationships/image" Target="../media/image37.svg"/><Relationship Id="rId52" Type="http://schemas.openxmlformats.org/officeDocument/2006/relationships/image" Target="../media/image45.svg"/><Relationship Id="rId60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2EE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Rectangle 184">
            <a:extLst>
              <a:ext uri="{FF2B5EF4-FFF2-40B4-BE49-F238E27FC236}">
                <a16:creationId xmlns:a16="http://schemas.microsoft.com/office/drawing/2014/main" id="{0143E008-47D4-4B94-B93A-97B5C5C3215B}"/>
              </a:ext>
            </a:extLst>
          </p:cNvPr>
          <p:cNvSpPr/>
          <p:nvPr/>
        </p:nvSpPr>
        <p:spPr>
          <a:xfrm>
            <a:off x="0" y="23396622"/>
            <a:ext cx="32918400" cy="1770190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CEFC65F1-47C1-40A1-B582-17D8CADA32E8}"/>
              </a:ext>
            </a:extLst>
          </p:cNvPr>
          <p:cNvSpPr/>
          <p:nvPr/>
        </p:nvSpPr>
        <p:spPr>
          <a:xfrm>
            <a:off x="1" y="6298762"/>
            <a:ext cx="32918398" cy="763314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9" name="Title 1">
            <a:extLst>
              <a:ext uri="{FF2B5EF4-FFF2-40B4-BE49-F238E27FC236}">
                <a16:creationId xmlns:a16="http://schemas.microsoft.com/office/drawing/2014/main" id="{EDE7D8B1-9059-4844-A41E-33E2BDB7AA9D}"/>
              </a:ext>
            </a:extLst>
          </p:cNvPr>
          <p:cNvSpPr txBox="1">
            <a:spLocks/>
          </p:cNvSpPr>
          <p:nvPr/>
        </p:nvSpPr>
        <p:spPr>
          <a:xfrm>
            <a:off x="49322602" y="16185511"/>
            <a:ext cx="11180763" cy="666750"/>
          </a:xfrm>
          <a:prstGeom prst="rect">
            <a:avLst/>
          </a:prstGeom>
        </p:spPr>
        <p:txBody>
          <a:bodyPr vert="horz" lIns="438624" tIns="219322" rIns="438624" bIns="219322" rtlCol="0" anchor="ctr">
            <a:normAutofit fontScale="47500" lnSpcReduction="20000"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IN" sz="3400" dirty="0"/>
          </a:p>
        </p:txBody>
      </p:sp>
      <p:sp>
        <p:nvSpPr>
          <p:cNvPr id="706" name="Title 1">
            <a:extLst>
              <a:ext uri="{FF2B5EF4-FFF2-40B4-BE49-F238E27FC236}">
                <a16:creationId xmlns:a16="http://schemas.microsoft.com/office/drawing/2014/main" id="{91FC66AA-BB04-4811-9C09-11124A9326D1}"/>
              </a:ext>
            </a:extLst>
          </p:cNvPr>
          <p:cNvSpPr txBox="1">
            <a:spLocks/>
          </p:cNvSpPr>
          <p:nvPr/>
        </p:nvSpPr>
        <p:spPr>
          <a:xfrm>
            <a:off x="49322602" y="33067765"/>
            <a:ext cx="11180763" cy="666750"/>
          </a:xfrm>
          <a:prstGeom prst="rect">
            <a:avLst/>
          </a:prstGeom>
        </p:spPr>
        <p:txBody>
          <a:bodyPr vert="horz" lIns="438624" tIns="219322" rIns="438624" bIns="219322" rtlCol="0" anchor="ctr">
            <a:normAutofit fontScale="47500" lnSpcReduction="20000"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IN" sz="3400" dirty="0"/>
          </a:p>
        </p:txBody>
      </p:sp>
      <p:sp>
        <p:nvSpPr>
          <p:cNvPr id="588" name="Title 1">
            <a:extLst>
              <a:ext uri="{FF2B5EF4-FFF2-40B4-BE49-F238E27FC236}">
                <a16:creationId xmlns:a16="http://schemas.microsoft.com/office/drawing/2014/main" id="{C023D916-B391-4D90-85A4-8CC5A4CEEF21}"/>
              </a:ext>
            </a:extLst>
          </p:cNvPr>
          <p:cNvSpPr txBox="1">
            <a:spLocks/>
          </p:cNvSpPr>
          <p:nvPr/>
        </p:nvSpPr>
        <p:spPr>
          <a:xfrm>
            <a:off x="67139" y="6242942"/>
            <a:ext cx="10917783" cy="697561"/>
          </a:xfrm>
          <a:prstGeom prst="rect">
            <a:avLst/>
          </a:prstGeom>
        </p:spPr>
        <p:txBody>
          <a:bodyPr vert="horz" lIns="438624" tIns="219322" rIns="438624" bIns="219322" rtlCol="0" anchor="ctr">
            <a:noAutofit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600" b="1" dirty="0">
                <a:solidFill>
                  <a:srgbClr val="008FB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Smart Speakers market is on the rise</a:t>
            </a:r>
          </a:p>
        </p:txBody>
      </p:sp>
      <p:sp>
        <p:nvSpPr>
          <p:cNvPr id="594" name="Title 1">
            <a:extLst>
              <a:ext uri="{FF2B5EF4-FFF2-40B4-BE49-F238E27FC236}">
                <a16:creationId xmlns:a16="http://schemas.microsoft.com/office/drawing/2014/main" id="{A3B5EB8F-6414-4785-8E36-D1A806EF4B4D}"/>
              </a:ext>
            </a:extLst>
          </p:cNvPr>
          <p:cNvSpPr txBox="1">
            <a:spLocks/>
          </p:cNvSpPr>
          <p:nvPr/>
        </p:nvSpPr>
        <p:spPr>
          <a:xfrm>
            <a:off x="11030268" y="6368888"/>
            <a:ext cx="10883484" cy="795578"/>
          </a:xfrm>
          <a:prstGeom prst="rect">
            <a:avLst/>
          </a:prstGeom>
        </p:spPr>
        <p:txBody>
          <a:bodyPr vert="horz" lIns="438624" tIns="219322" rIns="438624" bIns="219322" rtlCol="0" anchor="ctr">
            <a:noAutofit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endParaRPr lang="en-US" sz="3600" dirty="0">
              <a:solidFill>
                <a:srgbClr val="008FB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1" name="Title 1">
            <a:extLst>
              <a:ext uri="{FF2B5EF4-FFF2-40B4-BE49-F238E27FC236}">
                <a16:creationId xmlns:a16="http://schemas.microsoft.com/office/drawing/2014/main" id="{C1BD4B03-E2C8-4986-9B79-C75C9FFF3977}"/>
              </a:ext>
            </a:extLst>
          </p:cNvPr>
          <p:cNvSpPr txBox="1">
            <a:spLocks/>
          </p:cNvSpPr>
          <p:nvPr/>
        </p:nvSpPr>
        <p:spPr>
          <a:xfrm>
            <a:off x="23925576" y="6418362"/>
            <a:ext cx="10912735" cy="70807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defPPr>
              <a:defRPr lang="en-US"/>
            </a:defPPr>
            <a:lvl1pPr marL="0" marR="0" lvl="0" indent="0" algn="l" defTabSz="914400" eaLnBrk="1" latinLnBrk="0" hangingPunct="1">
              <a:lnSpc>
                <a:spcPct val="85000"/>
              </a:lnSpc>
              <a:buClrTx/>
              <a:buSzTx/>
              <a:buFontTx/>
              <a:buNone/>
              <a:tabLst/>
              <a:defRPr kumimoji="0" sz="3600" b="1" i="0" u="none" strike="noStrike" cap="none" spc="-50" normalizeH="0" baseline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  <a:cs typeface="ＭＳ Ｐゴシック" charset="0"/>
              </a:defRPr>
            </a:lvl1pPr>
            <a:lvl2pPr algn="l" eaLnBrk="1" hangingPunct="1">
              <a:lnSpc>
                <a:spcPct val="85000"/>
              </a:lnSpc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eaLnBrk="1" hangingPunct="1">
              <a:lnSpc>
                <a:spcPct val="85000"/>
              </a:lnSpc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eaLnBrk="1" hangingPunct="1">
              <a:lnSpc>
                <a:spcPct val="85000"/>
              </a:lnSpc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eaLnBrk="1" hangingPunct="1">
              <a:lnSpc>
                <a:spcPct val="85000"/>
              </a:lnSpc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r>
              <a:rPr lang="en-US" dirty="0"/>
              <a:t>Smart Speaker System Architecture</a:t>
            </a:r>
          </a:p>
        </p:txBody>
      </p:sp>
      <p:sp>
        <p:nvSpPr>
          <p:cNvPr id="713" name="Title 1">
            <a:extLst>
              <a:ext uri="{FF2B5EF4-FFF2-40B4-BE49-F238E27FC236}">
                <a16:creationId xmlns:a16="http://schemas.microsoft.com/office/drawing/2014/main" id="{ADBC942C-199C-4F08-BB05-AF3F801BAB9A}"/>
              </a:ext>
            </a:extLst>
          </p:cNvPr>
          <p:cNvSpPr txBox="1">
            <a:spLocks/>
          </p:cNvSpPr>
          <p:nvPr/>
        </p:nvSpPr>
        <p:spPr>
          <a:xfrm>
            <a:off x="3386484" y="24721333"/>
            <a:ext cx="4180940" cy="903253"/>
          </a:xfrm>
          <a:prstGeom prst="rect">
            <a:avLst/>
          </a:prstGeom>
        </p:spPr>
        <p:txBody>
          <a:bodyPr vert="horz" lIns="438624" tIns="219322" rIns="438624" bIns="219322" rtlCol="0" anchor="ctr">
            <a:noAutofit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85000"/>
              </a:lnSpc>
            </a:pPr>
            <a:r>
              <a:rPr lang="en-US" sz="3600" b="1" spc="-50" dirty="0">
                <a:solidFill>
                  <a:srgbClr val="0091BD"/>
                </a:solidFill>
                <a:latin typeface="Calibri"/>
                <a:ea typeface="MS PGothic" panose="020B0600070205080204" pitchFamily="34" charset="-128"/>
              </a:rPr>
              <a:t>Attack Surfaces</a:t>
            </a:r>
          </a:p>
        </p:txBody>
      </p:sp>
      <p:sp>
        <p:nvSpPr>
          <p:cNvPr id="154" name="Title 1">
            <a:extLst>
              <a:ext uri="{FF2B5EF4-FFF2-40B4-BE49-F238E27FC236}">
                <a16:creationId xmlns:a16="http://schemas.microsoft.com/office/drawing/2014/main" id="{5A3331E4-08DB-4FB7-B706-51148A1B90F4}"/>
              </a:ext>
            </a:extLst>
          </p:cNvPr>
          <p:cNvSpPr txBox="1">
            <a:spLocks/>
          </p:cNvSpPr>
          <p:nvPr/>
        </p:nvSpPr>
        <p:spPr>
          <a:xfrm>
            <a:off x="6120218" y="4992129"/>
            <a:ext cx="21523280" cy="4594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lIns="438624" tIns="219322" rIns="438624" bIns="219322" rtlCol="0" anchor="ctr">
            <a:noAutofit/>
          </a:bodyPr>
          <a:lstStyle>
            <a:lvl1pPr algn="ctr" defTabSz="4386317" rtl="0" eaLnBrk="1" latinLnBrk="0" hangingPunct="1">
              <a:spcBef>
                <a:spcPct val="0"/>
              </a:spcBef>
              <a:buNone/>
              <a:defRPr sz="21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9600" b="1" dirty="0">
                <a:ln w="0"/>
                <a:solidFill>
                  <a:srgbClr val="008FBE"/>
                </a:solidFill>
                <a:effectLst>
                  <a:reflection blurRad="6350" endPos="0" dir="5400000" sy="-90000" algn="bl" rotWithShape="0"/>
                </a:effectLst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Smart Speaker: Target of Evaluation</a:t>
            </a:r>
          </a:p>
        </p:txBody>
      </p:sp>
      <p:sp>
        <p:nvSpPr>
          <p:cNvPr id="162" name="Title 1">
            <a:extLst>
              <a:ext uri="{FF2B5EF4-FFF2-40B4-BE49-F238E27FC236}">
                <a16:creationId xmlns:a16="http://schemas.microsoft.com/office/drawing/2014/main" id="{CCA83F87-5539-4019-8AF4-2E9117B3245F}"/>
              </a:ext>
            </a:extLst>
          </p:cNvPr>
          <p:cNvSpPr txBox="1">
            <a:spLocks/>
          </p:cNvSpPr>
          <p:nvPr/>
        </p:nvSpPr>
        <p:spPr>
          <a:xfrm>
            <a:off x="67139" y="13928751"/>
            <a:ext cx="32391545" cy="27267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lIns="438624" tIns="219322" rIns="438624" bIns="219322" rtlCol="0" anchor="ctr">
            <a:noAutofit/>
          </a:bodyPr>
          <a:lstStyle>
            <a:defPPr>
              <a:defRPr lang="en-US"/>
            </a:defPPr>
            <a:lvl1pPr defTabSz="4386317" eaLnBrk="1" latinLnBrk="0" hangingPunct="1">
              <a:buNone/>
              <a:defRPr sz="9600" b="1">
                <a:ln w="0"/>
                <a:solidFill>
                  <a:srgbClr val="008FBE"/>
                </a:solidFill>
                <a:effectLst>
                  <a:reflection blurRad="6350" endPos="0" dir="5400000" sy="-9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r>
              <a:rPr lang="en-IN" dirty="0"/>
              <a:t>Systematic Threat Analysis</a:t>
            </a:r>
          </a:p>
        </p:txBody>
      </p: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5D936487-8E1A-4B69-A69B-3703DAF3FBE0}"/>
              </a:ext>
            </a:extLst>
          </p:cNvPr>
          <p:cNvCxnSpPr>
            <a:cxnSpLocks/>
          </p:cNvCxnSpPr>
          <p:nvPr/>
        </p:nvCxnSpPr>
        <p:spPr>
          <a:xfrm>
            <a:off x="10978307" y="6298762"/>
            <a:ext cx="0" cy="7633144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D9F656B1-6FFA-4BBF-8365-2C14A92610D5}"/>
              </a:ext>
            </a:extLst>
          </p:cNvPr>
          <p:cNvCxnSpPr>
            <a:cxnSpLocks/>
          </p:cNvCxnSpPr>
          <p:nvPr/>
        </p:nvCxnSpPr>
        <p:spPr>
          <a:xfrm flipH="1">
            <a:off x="10962084" y="23396622"/>
            <a:ext cx="25042" cy="18113964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F8DAA1EE-C9BC-4E1B-89CB-056390792C74}"/>
              </a:ext>
            </a:extLst>
          </p:cNvPr>
          <p:cNvCxnSpPr>
            <a:cxnSpLocks/>
          </p:cNvCxnSpPr>
          <p:nvPr/>
        </p:nvCxnSpPr>
        <p:spPr>
          <a:xfrm>
            <a:off x="21927843" y="6298762"/>
            <a:ext cx="0" cy="7633144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08699D5D-3E07-4462-B9F6-8A6877B09008}"/>
              </a:ext>
            </a:extLst>
          </p:cNvPr>
          <p:cNvCxnSpPr>
            <a:cxnSpLocks/>
          </p:cNvCxnSpPr>
          <p:nvPr/>
        </p:nvCxnSpPr>
        <p:spPr>
          <a:xfrm>
            <a:off x="21862701" y="23498407"/>
            <a:ext cx="0" cy="18012179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F133E230-E4F1-4608-B44C-1716EDA45F7E}"/>
              </a:ext>
            </a:extLst>
          </p:cNvPr>
          <p:cNvCxnSpPr>
            <a:cxnSpLocks/>
          </p:cNvCxnSpPr>
          <p:nvPr/>
        </p:nvCxnSpPr>
        <p:spPr>
          <a:xfrm>
            <a:off x="29077" y="32538354"/>
            <a:ext cx="32889322" cy="0"/>
          </a:xfrm>
          <a:prstGeom prst="lin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94" name="Picture 293">
            <a:extLst>
              <a:ext uri="{FF2B5EF4-FFF2-40B4-BE49-F238E27FC236}">
                <a16:creationId xmlns:a16="http://schemas.microsoft.com/office/drawing/2014/main" id="{388710EE-3D42-5B40-A9E5-8E8F623E5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17" y="7440983"/>
            <a:ext cx="7007394" cy="4065283"/>
          </a:xfrm>
          <a:prstGeom prst="rect">
            <a:avLst/>
          </a:prstGeom>
        </p:spPr>
      </p:pic>
      <p:pic>
        <p:nvPicPr>
          <p:cNvPr id="296" name="Picture 295">
            <a:extLst>
              <a:ext uri="{FF2B5EF4-FFF2-40B4-BE49-F238E27FC236}">
                <a16:creationId xmlns:a16="http://schemas.microsoft.com/office/drawing/2014/main" id="{B3267BA8-758A-214E-91C9-05735E3DC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926" y="9480334"/>
            <a:ext cx="4200040" cy="3525034"/>
          </a:xfrm>
          <a:prstGeom prst="rect">
            <a:avLst/>
          </a:prstGeom>
        </p:spPr>
      </p:pic>
      <p:sp>
        <p:nvSpPr>
          <p:cNvPr id="298" name="TextBox 297">
            <a:extLst>
              <a:ext uri="{FF2B5EF4-FFF2-40B4-BE49-F238E27FC236}">
                <a16:creationId xmlns:a16="http://schemas.microsoft.com/office/drawing/2014/main" id="{4A5D5E8A-94AA-1644-83AD-2962FB89F55C}"/>
              </a:ext>
            </a:extLst>
          </p:cNvPr>
          <p:cNvSpPr txBox="1"/>
          <p:nvPr/>
        </p:nvSpPr>
        <p:spPr>
          <a:xfrm>
            <a:off x="2613730" y="10254777"/>
            <a:ext cx="1007390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800" dirty="0">
                <a:solidFill>
                  <a:srgbClr val="FF0000"/>
                </a:solidFill>
                <a:latin typeface="Calibri"/>
                <a:ea typeface="ＭＳ Ｐゴシック" panose="020B0600070205080204" pitchFamily="34" charset="-128"/>
              </a:rPr>
              <a:t>+387%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3A8BDEB2-557C-204C-A7CC-F89E53FF9E32}"/>
              </a:ext>
            </a:extLst>
          </p:cNvPr>
          <p:cNvSpPr txBox="1"/>
          <p:nvPr/>
        </p:nvSpPr>
        <p:spPr>
          <a:xfrm>
            <a:off x="4017407" y="9856783"/>
            <a:ext cx="1007390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800" dirty="0">
                <a:solidFill>
                  <a:srgbClr val="FF0000"/>
                </a:solidFill>
                <a:latin typeface="Calibri"/>
                <a:ea typeface="ＭＳ Ｐゴシック" panose="020B0600070205080204" pitchFamily="34" charset="-128"/>
              </a:rPr>
              <a:t>+169%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5C5178DB-47DD-8A4A-AD36-9F76FD75A495}"/>
              </a:ext>
            </a:extLst>
          </p:cNvPr>
          <p:cNvSpPr txBox="1"/>
          <p:nvPr/>
        </p:nvSpPr>
        <p:spPr>
          <a:xfrm>
            <a:off x="5350258" y="9309294"/>
            <a:ext cx="1007390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800" dirty="0">
                <a:solidFill>
                  <a:srgbClr val="FF0000"/>
                </a:solidFill>
                <a:latin typeface="Calibri"/>
                <a:ea typeface="ＭＳ Ｐゴシック" panose="020B0600070205080204" pitchFamily="34" charset="-128"/>
              </a:rPr>
              <a:t>+90%</a:t>
            </a:r>
          </a:p>
        </p:txBody>
      </p:sp>
      <p:cxnSp>
        <p:nvCxnSpPr>
          <p:cNvPr id="347" name="Straight Connector 346">
            <a:extLst>
              <a:ext uri="{FF2B5EF4-FFF2-40B4-BE49-F238E27FC236}">
                <a16:creationId xmlns:a16="http://schemas.microsoft.com/office/drawing/2014/main" id="{22FBEF2A-0FA9-EC43-A9C8-ACDAA114D4E7}"/>
              </a:ext>
            </a:extLst>
          </p:cNvPr>
          <p:cNvCxnSpPr>
            <a:cxnSpLocks/>
          </p:cNvCxnSpPr>
          <p:nvPr/>
        </p:nvCxnSpPr>
        <p:spPr>
          <a:xfrm>
            <a:off x="16598946" y="6988827"/>
            <a:ext cx="0" cy="5740400"/>
          </a:xfrm>
          <a:prstGeom prst="line">
            <a:avLst/>
          </a:prstGeom>
          <a:noFill/>
          <a:ln w="38100" cap="flat" cmpd="sng" algn="ctr">
            <a:solidFill>
              <a:srgbClr val="0091BD"/>
            </a:solidFill>
            <a:prstDash val="sysDot"/>
            <a:miter lim="800000"/>
          </a:ln>
          <a:effectLst/>
        </p:spPr>
      </p:cxnSp>
      <p:sp>
        <p:nvSpPr>
          <p:cNvPr id="348" name="Rectangle 347">
            <a:extLst>
              <a:ext uri="{FF2B5EF4-FFF2-40B4-BE49-F238E27FC236}">
                <a16:creationId xmlns:a16="http://schemas.microsoft.com/office/drawing/2014/main" id="{7777B9DD-C701-5540-8614-B052C6C66939}"/>
              </a:ext>
            </a:extLst>
          </p:cNvPr>
          <p:cNvSpPr/>
          <p:nvPr/>
        </p:nvSpPr>
        <p:spPr>
          <a:xfrm>
            <a:off x="16672210" y="8427210"/>
            <a:ext cx="14061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Privacy Risks</a:t>
            </a:r>
            <a:endParaRPr lang="en-GB" sz="1800" b="1" kern="0" dirty="0">
              <a:solidFill>
                <a:srgbClr val="FF6B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49" name="Picture 348">
            <a:extLst>
              <a:ext uri="{FF2B5EF4-FFF2-40B4-BE49-F238E27FC236}">
                <a16:creationId xmlns:a16="http://schemas.microsoft.com/office/drawing/2014/main" id="{68F204B8-28A2-B540-838D-96C60A11ADF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rgbClr val="FF6B00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20659812" y="6836480"/>
            <a:ext cx="826129" cy="1241668"/>
          </a:xfrm>
          <a:prstGeom prst="rect">
            <a:avLst/>
          </a:prstGeom>
        </p:spPr>
      </p:pic>
      <p:sp>
        <p:nvSpPr>
          <p:cNvPr id="350" name="Title 3">
            <a:extLst>
              <a:ext uri="{FF2B5EF4-FFF2-40B4-BE49-F238E27FC236}">
                <a16:creationId xmlns:a16="http://schemas.microsoft.com/office/drawing/2014/main" id="{67BC315C-3ECE-2C44-8320-55E8C0643C02}"/>
              </a:ext>
            </a:extLst>
          </p:cNvPr>
          <p:cNvSpPr txBox="1">
            <a:spLocks/>
          </p:cNvSpPr>
          <p:nvPr/>
        </p:nvSpPr>
        <p:spPr>
          <a:xfrm>
            <a:off x="13003727" y="6418362"/>
            <a:ext cx="7149432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Security Incidents on Smart Speakers</a:t>
            </a:r>
            <a:endParaRPr kumimoji="0" lang="en-US" sz="3600" b="1" i="0" u="none" strike="noStrike" kern="1200" cap="none" spc="-50" normalizeH="0" baseline="0" noProof="0" dirty="0">
              <a:ln>
                <a:noFill/>
              </a:ln>
              <a:solidFill>
                <a:srgbClr val="0091BD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04E384F4-E6D0-EA4F-BBAD-1070A48D94A7}"/>
              </a:ext>
            </a:extLst>
          </p:cNvPr>
          <p:cNvSpPr txBox="1"/>
          <p:nvPr/>
        </p:nvSpPr>
        <p:spPr>
          <a:xfrm>
            <a:off x="22218329" y="6597698"/>
            <a:ext cx="741842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rPr>
              <a:t>2</a:t>
            </a:r>
          </a:p>
        </p:txBody>
      </p:sp>
      <p:grpSp>
        <p:nvGrpSpPr>
          <p:cNvPr id="352" name="Group 64">
            <a:extLst>
              <a:ext uri="{FF2B5EF4-FFF2-40B4-BE49-F238E27FC236}">
                <a16:creationId xmlns:a16="http://schemas.microsoft.com/office/drawing/2014/main" id="{60C0E938-F121-9245-8366-85541C125567}"/>
              </a:ext>
            </a:extLst>
          </p:cNvPr>
          <p:cNvGrpSpPr/>
          <p:nvPr/>
        </p:nvGrpSpPr>
        <p:grpSpPr>
          <a:xfrm>
            <a:off x="15624198" y="7757175"/>
            <a:ext cx="1214446" cy="1258440"/>
            <a:chOff x="1285852" y="2457448"/>
            <a:chExt cx="1214446" cy="1258440"/>
          </a:xfrm>
        </p:grpSpPr>
        <p:cxnSp>
          <p:nvCxnSpPr>
            <p:cNvPr id="353" name="Straight Connector 352">
              <a:extLst>
                <a:ext uri="{FF2B5EF4-FFF2-40B4-BE49-F238E27FC236}">
                  <a16:creationId xmlns:a16="http://schemas.microsoft.com/office/drawing/2014/main" id="{E13B63A5-48A9-8A43-BD8A-A8AB91327956}"/>
                </a:ext>
              </a:extLst>
            </p:cNvPr>
            <p:cNvCxnSpPr/>
            <p:nvPr/>
          </p:nvCxnSpPr>
          <p:spPr>
            <a:xfrm rot="5400000">
              <a:off x="1500960" y="3071022"/>
              <a:ext cx="714380" cy="1588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354" name="Rectangle 353">
              <a:extLst>
                <a:ext uri="{FF2B5EF4-FFF2-40B4-BE49-F238E27FC236}">
                  <a16:creationId xmlns:a16="http://schemas.microsoft.com/office/drawing/2014/main" id="{9EF07423-9EE0-4842-9BFA-E6EC7751AB95}"/>
                </a:ext>
              </a:extLst>
            </p:cNvPr>
            <p:cNvSpPr/>
            <p:nvPr/>
          </p:nvSpPr>
          <p:spPr>
            <a:xfrm>
              <a:off x="1285852" y="3500444"/>
              <a:ext cx="121444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ms-MY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grpSp>
          <p:nvGrpSpPr>
            <p:cNvPr id="355" name="Group 53">
              <a:extLst>
                <a:ext uri="{FF2B5EF4-FFF2-40B4-BE49-F238E27FC236}">
                  <a16:creationId xmlns:a16="http://schemas.microsoft.com/office/drawing/2014/main" id="{837FDADD-1AF9-EA4C-B463-2F12BC5095C7}"/>
                </a:ext>
              </a:extLst>
            </p:cNvPr>
            <p:cNvGrpSpPr/>
            <p:nvPr/>
          </p:nvGrpSpPr>
          <p:grpSpPr>
            <a:xfrm>
              <a:off x="1706334" y="2457448"/>
              <a:ext cx="366051" cy="343525"/>
              <a:chOff x="7730164" y="1298694"/>
              <a:chExt cx="366051" cy="343525"/>
            </a:xfrm>
          </p:grpSpPr>
          <p:sp>
            <p:nvSpPr>
              <p:cNvPr id="356" name="AutoShape 69">
                <a:extLst>
                  <a:ext uri="{FF2B5EF4-FFF2-40B4-BE49-F238E27FC236}">
                    <a16:creationId xmlns:a16="http://schemas.microsoft.com/office/drawing/2014/main" id="{DBB2B687-213E-EC46-93E0-F7D5BA55A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0164" y="1298694"/>
                <a:ext cx="366051" cy="3435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223" y="5760"/>
                    </a:moveTo>
                    <a:lnTo>
                      <a:pt x="17548" y="5760"/>
                    </a:lnTo>
                    <a:cubicBezTo>
                      <a:pt x="16804" y="5760"/>
                      <a:pt x="16198" y="5114"/>
                      <a:pt x="16198" y="4320"/>
                    </a:cubicBezTo>
                    <a:lnTo>
                      <a:pt x="16200" y="4320"/>
                    </a:lnTo>
                    <a:lnTo>
                      <a:pt x="16200" y="1440"/>
                    </a:lnTo>
                    <a:lnTo>
                      <a:pt x="20250" y="5760"/>
                    </a:lnTo>
                    <a:cubicBezTo>
                      <a:pt x="20250" y="5760"/>
                      <a:pt x="18223" y="5760"/>
                      <a:pt x="18223" y="5760"/>
                    </a:cubicBezTo>
                    <a:close/>
                    <a:moveTo>
                      <a:pt x="20250" y="19440"/>
                    </a:moveTo>
                    <a:cubicBezTo>
                      <a:pt x="20250" y="19837"/>
                      <a:pt x="19948" y="20160"/>
                      <a:pt x="19575" y="20160"/>
                    </a:cubicBezTo>
                    <a:lnTo>
                      <a:pt x="2024" y="20160"/>
                    </a:lnTo>
                    <a:cubicBezTo>
                      <a:pt x="1651" y="20160"/>
                      <a:pt x="1349" y="19837"/>
                      <a:pt x="1349" y="19440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5525" y="1440"/>
                    </a:lnTo>
                    <a:lnTo>
                      <a:pt x="15525" y="4320"/>
                    </a:lnTo>
                    <a:lnTo>
                      <a:pt x="15523" y="4320"/>
                    </a:lnTo>
                    <a:cubicBezTo>
                      <a:pt x="15523" y="5513"/>
                      <a:pt x="16430" y="6480"/>
                      <a:pt x="17548" y="6480"/>
                    </a:cubicBezTo>
                    <a:lnTo>
                      <a:pt x="18223" y="6480"/>
                    </a:lnTo>
                    <a:lnTo>
                      <a:pt x="20250" y="6480"/>
                    </a:lnTo>
                    <a:cubicBezTo>
                      <a:pt x="20250" y="6480"/>
                      <a:pt x="20250" y="19440"/>
                      <a:pt x="20250" y="19440"/>
                    </a:cubicBezTo>
                    <a:close/>
                    <a:moveTo>
                      <a:pt x="21204" y="4741"/>
                    </a:moveTo>
                    <a:lnTo>
                      <a:pt x="17154" y="421"/>
                    </a:lnTo>
                    <a:cubicBezTo>
                      <a:pt x="16901" y="151"/>
                      <a:pt x="16557" y="0"/>
                      <a:pt x="16200" y="0"/>
                    </a:cubicBezTo>
                    <a:lnTo>
                      <a:pt x="2024" y="0"/>
                    </a:lnTo>
                    <a:cubicBezTo>
                      <a:pt x="908" y="0"/>
                      <a:pt x="0" y="968"/>
                      <a:pt x="0" y="2160"/>
                    </a:cubicBezTo>
                    <a:lnTo>
                      <a:pt x="0" y="19440"/>
                    </a:lnTo>
                    <a:cubicBezTo>
                      <a:pt x="0" y="20631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599" y="20631"/>
                      <a:pt x="21599" y="19440"/>
                    </a:cubicBezTo>
                    <a:lnTo>
                      <a:pt x="21599" y="5760"/>
                    </a:lnTo>
                    <a:cubicBezTo>
                      <a:pt x="21599" y="5378"/>
                      <a:pt x="21457" y="5011"/>
                      <a:pt x="21204" y="47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57" name="AutoShape 70">
                <a:extLst>
                  <a:ext uri="{FF2B5EF4-FFF2-40B4-BE49-F238E27FC236}">
                    <a16:creationId xmlns:a16="http://schemas.microsoft.com/office/drawing/2014/main" id="{A5C3CD18-0A49-E44B-82A7-36024FD32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1611" y="1366899"/>
                <a:ext cx="68830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58" name="AutoShape 71">
                <a:extLst>
                  <a:ext uri="{FF2B5EF4-FFF2-40B4-BE49-F238E27FC236}">
                    <a16:creationId xmlns:a16="http://schemas.microsoft.com/office/drawing/2014/main" id="{240E01EB-3DE1-A94C-8BED-D029FBB10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1611" y="1401314"/>
                <a:ext cx="68830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00" y="21599"/>
                    </a:moveTo>
                    <a:lnTo>
                      <a:pt x="19800" y="21599"/>
                    </a:lnTo>
                    <a:cubicBezTo>
                      <a:pt x="20791" y="21599"/>
                      <a:pt x="21600" y="16769"/>
                      <a:pt x="21600" y="10800"/>
                    </a:cubicBezTo>
                    <a:cubicBezTo>
                      <a:pt x="21600" y="4830"/>
                      <a:pt x="20791" y="0"/>
                      <a:pt x="19800" y="0"/>
                    </a:cubicBezTo>
                    <a:lnTo>
                      <a:pt x="1800" y="0"/>
                    </a:lnTo>
                    <a:cubicBezTo>
                      <a:pt x="801" y="0"/>
                      <a:pt x="0" y="4830"/>
                      <a:pt x="0" y="10800"/>
                    </a:cubicBezTo>
                    <a:cubicBezTo>
                      <a:pt x="0" y="16769"/>
                      <a:pt x="801" y="21599"/>
                      <a:pt x="1800" y="215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59" name="AutoShape 72">
                <a:extLst>
                  <a:ext uri="{FF2B5EF4-FFF2-40B4-BE49-F238E27FC236}">
                    <a16:creationId xmlns:a16="http://schemas.microsoft.com/office/drawing/2014/main" id="{87CFC4C1-6121-7E4F-8F14-C45D71149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1611" y="1435729"/>
                <a:ext cx="148923" cy="118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369" y="21599"/>
                      <a:pt x="830" y="21599"/>
                    </a:cubicBezTo>
                    <a:lnTo>
                      <a:pt x="20769" y="21599"/>
                    </a:lnTo>
                    <a:cubicBezTo>
                      <a:pt x="21226" y="21599"/>
                      <a:pt x="21600" y="16769"/>
                      <a:pt x="21600" y="10800"/>
                    </a:cubicBezTo>
                    <a:cubicBezTo>
                      <a:pt x="21600" y="4830"/>
                      <a:pt x="21226" y="0"/>
                      <a:pt x="20769" y="0"/>
                    </a:cubicBezTo>
                    <a:lnTo>
                      <a:pt x="830" y="0"/>
                    </a:lnTo>
                    <a:cubicBezTo>
                      <a:pt x="369" y="0"/>
                      <a:pt x="0" y="4830"/>
                      <a:pt x="0" y="1080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60" name="AutoShape 73">
                <a:extLst>
                  <a:ext uri="{FF2B5EF4-FFF2-40B4-BE49-F238E27FC236}">
                    <a16:creationId xmlns:a16="http://schemas.microsoft.com/office/drawing/2014/main" id="{98BA075E-6AE6-AB4C-A3AA-66F369580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5840" y="1504560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61" name="AutoShape 74">
                <a:extLst>
                  <a:ext uri="{FF2B5EF4-FFF2-40B4-BE49-F238E27FC236}">
                    <a16:creationId xmlns:a16="http://schemas.microsoft.com/office/drawing/2014/main" id="{1F4DE0E9-90A6-AE4B-89F3-713E38E04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5840" y="1538974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62" name="AutoShape 75">
                <a:extLst>
                  <a:ext uri="{FF2B5EF4-FFF2-40B4-BE49-F238E27FC236}">
                    <a16:creationId xmlns:a16="http://schemas.microsoft.com/office/drawing/2014/main" id="{4EA12FC2-A303-8C40-90A2-D868B8A92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5840" y="1573390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48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48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63" name="AutoShape 76">
                <a:extLst>
                  <a:ext uri="{FF2B5EF4-FFF2-40B4-BE49-F238E27FC236}">
                    <a16:creationId xmlns:a16="http://schemas.microsoft.com/office/drawing/2014/main" id="{5E7034B7-4215-C54F-9462-8B66398BD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5840" y="1470143"/>
                <a:ext cx="274694" cy="112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150" y="0"/>
                    </a:moveTo>
                    <a:lnTo>
                      <a:pt x="449" y="0"/>
                    </a:lnTo>
                    <a:cubicBezTo>
                      <a:pt x="201" y="0"/>
                      <a:pt x="0" y="4830"/>
                      <a:pt x="0" y="10800"/>
                    </a:cubicBezTo>
                    <a:cubicBezTo>
                      <a:pt x="0" y="16769"/>
                      <a:pt x="201" y="21599"/>
                      <a:pt x="449" y="21599"/>
                    </a:cubicBezTo>
                    <a:lnTo>
                      <a:pt x="21150" y="21599"/>
                    </a:lnTo>
                    <a:cubicBezTo>
                      <a:pt x="21397" y="21599"/>
                      <a:pt x="21599" y="16769"/>
                      <a:pt x="21599" y="10800"/>
                    </a:cubicBezTo>
                    <a:cubicBezTo>
                      <a:pt x="21599" y="4830"/>
                      <a:pt x="21397" y="0"/>
                      <a:pt x="2115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364" name="AutoShape 77">
                <a:extLst>
                  <a:ext uri="{FF2B5EF4-FFF2-40B4-BE49-F238E27FC236}">
                    <a16:creationId xmlns:a16="http://schemas.microsoft.com/office/drawing/2014/main" id="{98EF1017-A2C2-2A44-B56E-7D6181D29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5842" y="1355635"/>
                <a:ext cx="103245" cy="919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799" y="5400"/>
                    </a:moveTo>
                    <a:lnTo>
                      <a:pt x="16800" y="5400"/>
                    </a:lnTo>
                    <a:lnTo>
                      <a:pt x="16800" y="16200"/>
                    </a:lnTo>
                    <a:lnTo>
                      <a:pt x="4799" y="16200"/>
                    </a:lnTo>
                    <a:cubicBezTo>
                      <a:pt x="4799" y="16200"/>
                      <a:pt x="4799" y="5400"/>
                      <a:pt x="4799" y="5400"/>
                    </a:cubicBezTo>
                    <a:close/>
                    <a:moveTo>
                      <a:pt x="2399" y="21599"/>
                    </a:moveTo>
                    <a:lnTo>
                      <a:pt x="19200" y="21599"/>
                    </a:lnTo>
                    <a:cubicBezTo>
                      <a:pt x="20526" y="21599"/>
                      <a:pt x="21599" y="20392"/>
                      <a:pt x="21599" y="18900"/>
                    </a:cubicBezTo>
                    <a:lnTo>
                      <a:pt x="21599" y="2700"/>
                    </a:lnTo>
                    <a:cubicBezTo>
                      <a:pt x="21599" y="1207"/>
                      <a:pt x="20526" y="0"/>
                      <a:pt x="19200" y="0"/>
                    </a:cubicBezTo>
                    <a:lnTo>
                      <a:pt x="2399" y="0"/>
                    </a:lnTo>
                    <a:cubicBezTo>
                      <a:pt x="1073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073" y="21599"/>
                      <a:pt x="2399" y="215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algn="l" defTabSz="4572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anose="020F0502020204030204" pitchFamily="34" charset="0"/>
                  <a:ea typeface="ＭＳ Ｐゴシック" panose="020B0600070205080204" pitchFamily="34" charset="-128"/>
                </a:endParaRPr>
              </a:p>
            </p:txBody>
          </p:sp>
        </p:grpSp>
      </p:grpSp>
      <p:sp>
        <p:nvSpPr>
          <p:cNvPr id="365" name="Oval 364">
            <a:extLst>
              <a:ext uri="{FF2B5EF4-FFF2-40B4-BE49-F238E27FC236}">
                <a16:creationId xmlns:a16="http://schemas.microsoft.com/office/drawing/2014/main" id="{F080DE22-4311-064B-92FB-0B34808F4556}"/>
              </a:ext>
            </a:extLst>
          </p:cNvPr>
          <p:cNvSpPr/>
          <p:nvPr/>
        </p:nvSpPr>
        <p:spPr>
          <a:xfrm>
            <a:off x="16205363" y="6921735"/>
            <a:ext cx="812562" cy="861939"/>
          </a:xfrm>
          <a:prstGeom prst="ellipse">
            <a:avLst/>
          </a:prstGeom>
          <a:solidFill>
            <a:srgbClr val="0091BD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2017</a:t>
            </a:r>
          </a:p>
        </p:txBody>
      </p:sp>
      <p:sp>
        <p:nvSpPr>
          <p:cNvPr id="366" name="Oval 365">
            <a:extLst>
              <a:ext uri="{FF2B5EF4-FFF2-40B4-BE49-F238E27FC236}">
                <a16:creationId xmlns:a16="http://schemas.microsoft.com/office/drawing/2014/main" id="{EA353522-B600-A948-BAA9-877AEEA1AC54}"/>
              </a:ext>
            </a:extLst>
          </p:cNvPr>
          <p:cNvSpPr/>
          <p:nvPr/>
        </p:nvSpPr>
        <p:spPr>
          <a:xfrm>
            <a:off x="16205363" y="9011079"/>
            <a:ext cx="812562" cy="861939"/>
          </a:xfrm>
          <a:prstGeom prst="ellipse">
            <a:avLst/>
          </a:prstGeom>
          <a:solidFill>
            <a:srgbClr val="0091BD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2018</a:t>
            </a:r>
          </a:p>
        </p:txBody>
      </p:sp>
      <p:sp>
        <p:nvSpPr>
          <p:cNvPr id="367" name="Oval 366">
            <a:extLst>
              <a:ext uri="{FF2B5EF4-FFF2-40B4-BE49-F238E27FC236}">
                <a16:creationId xmlns:a16="http://schemas.microsoft.com/office/drawing/2014/main" id="{FA637FCB-75C9-D542-9FB6-DB48FDBF71D2}"/>
              </a:ext>
            </a:extLst>
          </p:cNvPr>
          <p:cNvSpPr/>
          <p:nvPr/>
        </p:nvSpPr>
        <p:spPr>
          <a:xfrm>
            <a:off x="16205363" y="12310229"/>
            <a:ext cx="812562" cy="861939"/>
          </a:xfrm>
          <a:prstGeom prst="ellipse">
            <a:avLst/>
          </a:prstGeom>
          <a:solidFill>
            <a:srgbClr val="0091BD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2019</a:t>
            </a:r>
          </a:p>
        </p:txBody>
      </p:sp>
      <p:cxnSp>
        <p:nvCxnSpPr>
          <p:cNvPr id="368" name="Straight Connector 367">
            <a:extLst>
              <a:ext uri="{FF2B5EF4-FFF2-40B4-BE49-F238E27FC236}">
                <a16:creationId xmlns:a16="http://schemas.microsoft.com/office/drawing/2014/main" id="{D00A21D7-AE02-5549-B4B9-053089F1A6A4}"/>
              </a:ext>
            </a:extLst>
          </p:cNvPr>
          <p:cNvCxnSpPr>
            <a:cxnSpLocks/>
            <a:stCxn id="369" idx="2"/>
          </p:cNvCxnSpPr>
          <p:nvPr/>
        </p:nvCxnSpPr>
        <p:spPr>
          <a:xfrm flipH="1">
            <a:off x="15316246" y="8123423"/>
            <a:ext cx="1194838" cy="0"/>
          </a:xfrm>
          <a:prstGeom prst="line">
            <a:avLst/>
          </a:prstGeom>
          <a:noFill/>
          <a:ln w="28575" cap="flat" cmpd="sng" algn="ctr">
            <a:solidFill>
              <a:srgbClr val="FF6B00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369" name="Oval 368">
            <a:extLst>
              <a:ext uri="{FF2B5EF4-FFF2-40B4-BE49-F238E27FC236}">
                <a16:creationId xmlns:a16="http://schemas.microsoft.com/office/drawing/2014/main" id="{E32E4944-FE73-2443-8D18-3A8C62F0355A}"/>
              </a:ext>
            </a:extLst>
          </p:cNvPr>
          <p:cNvSpPr/>
          <p:nvPr/>
        </p:nvSpPr>
        <p:spPr>
          <a:xfrm>
            <a:off x="16511084" y="8019320"/>
            <a:ext cx="208206" cy="208206"/>
          </a:xfrm>
          <a:prstGeom prst="ellipse">
            <a:avLst/>
          </a:prstGeom>
          <a:solidFill>
            <a:srgbClr val="FF6B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0" name="文本框 12">
            <a:extLst>
              <a:ext uri="{FF2B5EF4-FFF2-40B4-BE49-F238E27FC236}">
                <a16:creationId xmlns:a16="http://schemas.microsoft.com/office/drawing/2014/main" id="{9E8C5766-9E49-1B43-A0DF-BB8B7CBB5685}"/>
              </a:ext>
            </a:extLst>
          </p:cNvPr>
          <p:cNvSpPr txBox="1"/>
          <p:nvPr/>
        </p:nvSpPr>
        <p:spPr>
          <a:xfrm flipH="1">
            <a:off x="12439008" y="7567662"/>
            <a:ext cx="2784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MWR </a:t>
            </a:r>
            <a:r>
              <a:rPr lang="en-US" sz="1600" b="1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InfoSecurity</a:t>
            </a: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684213" lvl="1" indent="-285750" algn="r" eaLnBrk="0" hangingPunct="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Exposed debug pads</a:t>
            </a:r>
          </a:p>
          <a:p>
            <a:pPr marL="684213" lvl="1" indent="-285750" algn="r" eaLnBrk="0" hangingPunct="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B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oot from an external SD Card</a:t>
            </a:r>
          </a:p>
        </p:txBody>
      </p:sp>
      <p:sp>
        <p:nvSpPr>
          <p:cNvPr id="371" name="文本框 12">
            <a:extLst>
              <a:ext uri="{FF2B5EF4-FFF2-40B4-BE49-F238E27FC236}">
                <a16:creationId xmlns:a16="http://schemas.microsoft.com/office/drawing/2014/main" id="{47FB6CD7-F536-4549-A41C-F8E19E4D70AA}"/>
              </a:ext>
            </a:extLst>
          </p:cNvPr>
          <p:cNvSpPr txBox="1"/>
          <p:nvPr/>
        </p:nvSpPr>
        <p:spPr>
          <a:xfrm flipH="1">
            <a:off x="17526036" y="7603182"/>
            <a:ext cx="42160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spcBef>
                <a:spcPts val="600"/>
              </a:spcBef>
              <a:defRPr sz="1600" b="1"/>
            </a:lvl1pPr>
            <a:lvl2pPr marL="684213" lvl="1" indent="-285750" algn="r">
              <a:buFont typeface="Arial" panose="020B0604020202020204" pitchFamily="34" charset="0"/>
              <a:buChar char="•"/>
            </a:lvl2pPr>
          </a:lstStyle>
          <a:p>
            <a:pPr algn="l" eaLnBrk="0" hangingPunct="0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       Consumer Watchdog</a:t>
            </a:r>
          </a:p>
          <a:p>
            <a:pPr lvl="1" algn="l" eaLnBrk="0" hangingPunct="0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Always listening</a:t>
            </a:r>
          </a:p>
          <a:p>
            <a:pPr lvl="1" algn="l" eaLnBrk="0" hangingPunct="0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Data stored in the device/cloud</a:t>
            </a:r>
          </a:p>
        </p:txBody>
      </p:sp>
      <p:sp>
        <p:nvSpPr>
          <p:cNvPr id="372" name="Oval 371">
            <a:extLst>
              <a:ext uri="{FF2B5EF4-FFF2-40B4-BE49-F238E27FC236}">
                <a16:creationId xmlns:a16="http://schemas.microsoft.com/office/drawing/2014/main" id="{DE51924E-C83A-B143-803C-A5BC0925F9F7}"/>
              </a:ext>
            </a:extLst>
          </p:cNvPr>
          <p:cNvSpPr/>
          <p:nvPr/>
        </p:nvSpPr>
        <p:spPr>
          <a:xfrm>
            <a:off x="16492120" y="8702971"/>
            <a:ext cx="208206" cy="208206"/>
          </a:xfrm>
          <a:prstGeom prst="ellipse">
            <a:avLst/>
          </a:prstGeom>
          <a:solidFill>
            <a:srgbClr val="FF6B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3" name="Oval 372">
            <a:extLst>
              <a:ext uri="{FF2B5EF4-FFF2-40B4-BE49-F238E27FC236}">
                <a16:creationId xmlns:a16="http://schemas.microsoft.com/office/drawing/2014/main" id="{54C486C0-0176-0147-A351-7C476C7F4E3A}"/>
              </a:ext>
            </a:extLst>
          </p:cNvPr>
          <p:cNvSpPr/>
          <p:nvPr/>
        </p:nvSpPr>
        <p:spPr>
          <a:xfrm>
            <a:off x="16499422" y="10068174"/>
            <a:ext cx="208206" cy="208206"/>
          </a:xfrm>
          <a:prstGeom prst="ellipse">
            <a:avLst/>
          </a:prstGeom>
          <a:solidFill>
            <a:srgbClr val="FF6B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4" name="Oval 373">
            <a:extLst>
              <a:ext uri="{FF2B5EF4-FFF2-40B4-BE49-F238E27FC236}">
                <a16:creationId xmlns:a16="http://schemas.microsoft.com/office/drawing/2014/main" id="{F2BFB6B4-3AFA-E145-9B9B-F03EBAEA4C58}"/>
              </a:ext>
            </a:extLst>
          </p:cNvPr>
          <p:cNvSpPr/>
          <p:nvPr/>
        </p:nvSpPr>
        <p:spPr>
          <a:xfrm>
            <a:off x="16498384" y="11605997"/>
            <a:ext cx="208206" cy="208206"/>
          </a:xfrm>
          <a:prstGeom prst="ellipse">
            <a:avLst/>
          </a:prstGeom>
          <a:solidFill>
            <a:srgbClr val="FF6B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5" name="Oval 374">
            <a:extLst>
              <a:ext uri="{FF2B5EF4-FFF2-40B4-BE49-F238E27FC236}">
                <a16:creationId xmlns:a16="http://schemas.microsoft.com/office/drawing/2014/main" id="{34243655-5477-D245-ADBC-00B63F605D44}"/>
              </a:ext>
            </a:extLst>
          </p:cNvPr>
          <p:cNvSpPr/>
          <p:nvPr/>
        </p:nvSpPr>
        <p:spPr>
          <a:xfrm>
            <a:off x="16495881" y="10908823"/>
            <a:ext cx="208206" cy="208206"/>
          </a:xfrm>
          <a:prstGeom prst="ellipse">
            <a:avLst/>
          </a:prstGeom>
          <a:solidFill>
            <a:srgbClr val="FF6B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76" name="Straight Connector 375">
            <a:extLst>
              <a:ext uri="{FF2B5EF4-FFF2-40B4-BE49-F238E27FC236}">
                <a16:creationId xmlns:a16="http://schemas.microsoft.com/office/drawing/2014/main" id="{3C592B70-67B4-574E-87D0-AA77FD946121}"/>
              </a:ext>
            </a:extLst>
          </p:cNvPr>
          <p:cNvCxnSpPr>
            <a:cxnSpLocks/>
          </p:cNvCxnSpPr>
          <p:nvPr/>
        </p:nvCxnSpPr>
        <p:spPr>
          <a:xfrm flipH="1">
            <a:off x="16687626" y="8807074"/>
            <a:ext cx="1194838" cy="0"/>
          </a:xfrm>
          <a:prstGeom prst="line">
            <a:avLst/>
          </a:prstGeom>
          <a:noFill/>
          <a:ln w="28575" cap="flat" cmpd="sng" algn="ctr">
            <a:solidFill>
              <a:srgbClr val="FF6B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377" name="Straight Connector 376">
            <a:extLst>
              <a:ext uri="{FF2B5EF4-FFF2-40B4-BE49-F238E27FC236}">
                <a16:creationId xmlns:a16="http://schemas.microsoft.com/office/drawing/2014/main" id="{886960E5-70C3-6144-8D2E-27399D187DA6}"/>
              </a:ext>
            </a:extLst>
          </p:cNvPr>
          <p:cNvCxnSpPr>
            <a:cxnSpLocks/>
          </p:cNvCxnSpPr>
          <p:nvPr/>
        </p:nvCxnSpPr>
        <p:spPr>
          <a:xfrm flipH="1">
            <a:off x="15322682" y="10172277"/>
            <a:ext cx="1194838" cy="0"/>
          </a:xfrm>
          <a:prstGeom prst="line">
            <a:avLst/>
          </a:prstGeom>
          <a:noFill/>
          <a:ln w="28575" cap="flat" cmpd="sng" algn="ctr">
            <a:solidFill>
              <a:srgbClr val="FF6B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378" name="Straight Connector 377">
            <a:extLst>
              <a:ext uri="{FF2B5EF4-FFF2-40B4-BE49-F238E27FC236}">
                <a16:creationId xmlns:a16="http://schemas.microsoft.com/office/drawing/2014/main" id="{7A5AA522-08B4-1040-9A12-B0805C33A06D}"/>
              </a:ext>
            </a:extLst>
          </p:cNvPr>
          <p:cNvCxnSpPr>
            <a:cxnSpLocks/>
          </p:cNvCxnSpPr>
          <p:nvPr/>
        </p:nvCxnSpPr>
        <p:spPr>
          <a:xfrm flipH="1">
            <a:off x="16704087" y="11010009"/>
            <a:ext cx="1194838" cy="0"/>
          </a:xfrm>
          <a:prstGeom prst="line">
            <a:avLst/>
          </a:prstGeom>
          <a:noFill/>
          <a:ln w="28575" cap="flat" cmpd="sng" algn="ctr">
            <a:solidFill>
              <a:srgbClr val="FF6B00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379" name="Straight Connector 378">
            <a:extLst>
              <a:ext uri="{FF2B5EF4-FFF2-40B4-BE49-F238E27FC236}">
                <a16:creationId xmlns:a16="http://schemas.microsoft.com/office/drawing/2014/main" id="{26FECC4D-4DD1-894C-8BEF-1B7E3B83CF8C}"/>
              </a:ext>
            </a:extLst>
          </p:cNvPr>
          <p:cNvCxnSpPr>
            <a:cxnSpLocks/>
          </p:cNvCxnSpPr>
          <p:nvPr/>
        </p:nvCxnSpPr>
        <p:spPr>
          <a:xfrm flipH="1">
            <a:off x="15322682" y="11713018"/>
            <a:ext cx="1194838" cy="0"/>
          </a:xfrm>
          <a:prstGeom prst="line">
            <a:avLst/>
          </a:prstGeom>
          <a:noFill/>
          <a:ln w="28575" cap="flat" cmpd="sng" algn="ctr">
            <a:solidFill>
              <a:srgbClr val="FF6B00">
                <a:lumMod val="75000"/>
              </a:srgbClr>
            </a:solidFill>
            <a:prstDash val="solid"/>
            <a:miter lim="800000"/>
          </a:ln>
          <a:effectLst/>
        </p:spPr>
      </p:cxnSp>
      <p:sp>
        <p:nvSpPr>
          <p:cNvPr id="380" name="文本框 12">
            <a:extLst>
              <a:ext uri="{FF2B5EF4-FFF2-40B4-BE49-F238E27FC236}">
                <a16:creationId xmlns:a16="http://schemas.microsoft.com/office/drawing/2014/main" id="{9FE145D7-F7EE-F14E-8073-8280EE775DD9}"/>
              </a:ext>
            </a:extLst>
          </p:cNvPr>
          <p:cNvSpPr txBox="1"/>
          <p:nvPr/>
        </p:nvSpPr>
        <p:spPr>
          <a:xfrm flipH="1">
            <a:off x="11867578" y="9466639"/>
            <a:ext cx="3356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1800" b="1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Checkm</a:t>
            </a:r>
            <a:r>
              <a:rPr lang="en-US" altLang="zh-CN" sz="1800" b="1" dirty="0" err="1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arx</a:t>
            </a:r>
            <a:endParaRPr lang="en-US" altLang="zh-CN" sz="1800" b="1" dirty="0">
              <a:solidFill>
                <a:srgbClr val="002B49"/>
              </a:solidFill>
              <a:latin typeface="Calibri"/>
              <a:ea typeface="Microsoft YaHei" panose="020B0503020204020204" pitchFamily="34" charset="-122"/>
            </a:endParaRPr>
          </a:p>
          <a:p>
            <a:pPr marL="684213" lvl="1" indent="-285750" algn="r" eaLnBrk="0" hangingPunct="0"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Malicious skillsets to explore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APIs’ bugs to turn device into a spy device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1" name="文本框 12">
            <a:extLst>
              <a:ext uri="{FF2B5EF4-FFF2-40B4-BE49-F238E27FC236}">
                <a16:creationId xmlns:a16="http://schemas.microsoft.com/office/drawing/2014/main" id="{E6AEAAE2-D7C9-7346-BC6C-A06FC142F77D}"/>
              </a:ext>
            </a:extLst>
          </p:cNvPr>
          <p:cNvSpPr txBox="1"/>
          <p:nvPr/>
        </p:nvSpPr>
        <p:spPr>
          <a:xfrm flipH="1">
            <a:off x="12045033" y="11429781"/>
            <a:ext cx="3178773" cy="116955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         News Report</a:t>
            </a:r>
          </a:p>
          <a:p>
            <a:pPr marL="684213" marR="0" lvl="1" indent="-28575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Device recorded private conversation and sent it out to random contact</a:t>
            </a:r>
          </a:p>
        </p:txBody>
      </p:sp>
      <p:sp>
        <p:nvSpPr>
          <p:cNvPr id="382" name="文本框 12">
            <a:extLst>
              <a:ext uri="{FF2B5EF4-FFF2-40B4-BE49-F238E27FC236}">
                <a16:creationId xmlns:a16="http://schemas.microsoft.com/office/drawing/2014/main" id="{24ECDF1A-901A-6949-A104-74D7114C9A71}"/>
              </a:ext>
            </a:extLst>
          </p:cNvPr>
          <p:cNvSpPr txBox="1"/>
          <p:nvPr/>
        </p:nvSpPr>
        <p:spPr>
          <a:xfrm flipH="1">
            <a:off x="18040867" y="10622492"/>
            <a:ext cx="3435274" cy="147732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Calibri"/>
                <a:ea typeface="Microsoft YaHei" panose="020B0503020204020204" pitchFamily="34" charset="-122"/>
              </a:rPr>
              <a:t>Berkeley Researchers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Calibri"/>
              <a:ea typeface="Microsoft YaHei" panose="020B0503020204020204" pitchFamily="34" charset="-122"/>
            </a:endParaRP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Embed inaudible commands directly into recordings of music or spoken text to Alexa, Siri and Google Assistant.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7241CAB3-998F-7746-A19B-67FE83A6BFB9}"/>
              </a:ext>
            </a:extLst>
          </p:cNvPr>
          <p:cNvSpPr/>
          <p:nvPr/>
        </p:nvSpPr>
        <p:spPr>
          <a:xfrm>
            <a:off x="15169641" y="11129567"/>
            <a:ext cx="1007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Privacy </a:t>
            </a:r>
          </a:p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Violence</a:t>
            </a:r>
            <a:endParaRPr lang="en-GB" sz="1800" b="1" kern="0" dirty="0">
              <a:solidFill>
                <a:srgbClr val="FF6B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DA13C7C0-5921-484B-9337-8DA73F5E76A6}"/>
              </a:ext>
            </a:extLst>
          </p:cNvPr>
          <p:cNvSpPr/>
          <p:nvPr/>
        </p:nvSpPr>
        <p:spPr>
          <a:xfrm>
            <a:off x="15169641" y="7754954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Device Hijack</a:t>
            </a:r>
            <a:endParaRPr lang="en-GB" sz="1800" b="1" kern="0" dirty="0">
              <a:solidFill>
                <a:srgbClr val="FF6B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D89960EF-B669-0041-86EB-74981DD72782}"/>
              </a:ext>
            </a:extLst>
          </p:cNvPr>
          <p:cNvSpPr/>
          <p:nvPr/>
        </p:nvSpPr>
        <p:spPr>
          <a:xfrm>
            <a:off x="15169641" y="9763694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SW Abuse</a:t>
            </a:r>
            <a:endParaRPr lang="en-GB" sz="1800" b="1" kern="0" dirty="0">
              <a:solidFill>
                <a:srgbClr val="FF6B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86A84078-BE54-CF4F-A87B-24E320C4AE18}"/>
              </a:ext>
            </a:extLst>
          </p:cNvPr>
          <p:cNvSpPr/>
          <p:nvPr/>
        </p:nvSpPr>
        <p:spPr>
          <a:xfrm>
            <a:off x="16621623" y="10626492"/>
            <a:ext cx="1385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US" altLang="zh-CN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Voice Attack</a:t>
            </a:r>
            <a:endParaRPr lang="en-GB" sz="1800" b="1" kern="0" dirty="0">
              <a:solidFill>
                <a:srgbClr val="FF6B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87" name="Picture 2" descr="pinout">
            <a:extLst>
              <a:ext uri="{FF2B5EF4-FFF2-40B4-BE49-F238E27FC236}">
                <a16:creationId xmlns:a16="http://schemas.microsoft.com/office/drawing/2014/main" id="{B2CF4F4F-39EA-B94B-B790-A6954C3D13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rgbClr val="FF6B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04589" y="7567662"/>
            <a:ext cx="1319919" cy="101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8" name="Picture 387">
            <a:extLst>
              <a:ext uri="{FF2B5EF4-FFF2-40B4-BE49-F238E27FC236}">
                <a16:creationId xmlns:a16="http://schemas.microsoft.com/office/drawing/2014/main" id="{3AF5076B-A9A3-CE46-891A-50E1C80A51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rgbClr val="FF6B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4589" y="9466639"/>
            <a:ext cx="1306061" cy="1080625"/>
          </a:xfrm>
          <a:prstGeom prst="rect">
            <a:avLst/>
          </a:prstGeom>
        </p:spPr>
      </p:pic>
      <p:pic>
        <p:nvPicPr>
          <p:cNvPr id="389" name="Picture 2" descr="Google Home and Amazon Echo devices wearing disguises.">
            <a:extLst>
              <a:ext uri="{FF2B5EF4-FFF2-40B4-BE49-F238E27FC236}">
                <a16:creationId xmlns:a16="http://schemas.microsoft.com/office/drawing/2014/main" id="{DCD16FED-3069-124A-A288-76FA264E7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duotone>
              <a:srgbClr val="FF6B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04589" y="11429781"/>
            <a:ext cx="1288629" cy="85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0" name="Graphic 389" descr="Ear">
            <a:extLst>
              <a:ext uri="{FF2B5EF4-FFF2-40B4-BE49-F238E27FC236}">
                <a16:creationId xmlns:a16="http://schemas.microsoft.com/office/drawing/2014/main" id="{605162CB-E8DE-E748-BC5D-DBCB470041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823271" y="6554176"/>
            <a:ext cx="1159477" cy="1159477"/>
          </a:xfrm>
          <a:prstGeom prst="rect">
            <a:avLst/>
          </a:prstGeom>
        </p:spPr>
      </p:pic>
      <p:pic>
        <p:nvPicPr>
          <p:cNvPr id="391" name="Picture 390">
            <a:extLst>
              <a:ext uri="{FF2B5EF4-FFF2-40B4-BE49-F238E27FC236}">
                <a16:creationId xmlns:a16="http://schemas.microsoft.com/office/drawing/2014/main" id="{8CF58AF6-1954-DE46-B67B-8112B4ADA6C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prstClr val="black"/>
              <a:srgbClr val="FF6B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79275" y="9411184"/>
            <a:ext cx="2230699" cy="1077218"/>
          </a:xfrm>
          <a:prstGeom prst="rect">
            <a:avLst/>
          </a:prstGeom>
        </p:spPr>
      </p:pic>
      <p:sp>
        <p:nvSpPr>
          <p:cNvPr id="441" name="Rectangle 440">
            <a:extLst>
              <a:ext uri="{FF2B5EF4-FFF2-40B4-BE49-F238E27FC236}">
                <a16:creationId xmlns:a16="http://schemas.microsoft.com/office/drawing/2014/main" id="{31094419-2D7D-D24F-A414-A2D97A9CB1DE}"/>
              </a:ext>
            </a:extLst>
          </p:cNvPr>
          <p:cNvSpPr/>
          <p:nvPr/>
        </p:nvSpPr>
        <p:spPr>
          <a:xfrm flipV="1">
            <a:off x="24558744" y="8869159"/>
            <a:ext cx="1900984" cy="45719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2" name="Title 1">
            <a:extLst>
              <a:ext uri="{FF2B5EF4-FFF2-40B4-BE49-F238E27FC236}">
                <a16:creationId xmlns:a16="http://schemas.microsoft.com/office/drawing/2014/main" id="{5C216CDE-C668-A241-BB1C-A8B055548947}"/>
              </a:ext>
            </a:extLst>
          </p:cNvPr>
          <p:cNvSpPr txBox="1">
            <a:spLocks/>
          </p:cNvSpPr>
          <p:nvPr/>
        </p:nvSpPr>
        <p:spPr>
          <a:xfrm>
            <a:off x="22057689" y="7512124"/>
            <a:ext cx="11353799" cy="666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-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443" name="TextBox 442">
            <a:extLst>
              <a:ext uri="{FF2B5EF4-FFF2-40B4-BE49-F238E27FC236}">
                <a16:creationId xmlns:a16="http://schemas.microsoft.com/office/drawing/2014/main" id="{0A33F175-4639-5047-A18A-22477E4748FC}"/>
              </a:ext>
            </a:extLst>
          </p:cNvPr>
          <p:cNvSpPr txBox="1"/>
          <p:nvPr/>
        </p:nvSpPr>
        <p:spPr>
          <a:xfrm>
            <a:off x="22865253" y="10898889"/>
            <a:ext cx="777591" cy="2215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Calibri"/>
                <a:ea typeface="等线" panose="02010600030101010101" pitchFamily="2" charset="-122"/>
              </a:rPr>
              <a:t>App</a:t>
            </a:r>
            <a:endParaRPr lang="en-US" sz="1600" b="1" dirty="0"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4" name="TextBox 443">
            <a:extLst>
              <a:ext uri="{FF2B5EF4-FFF2-40B4-BE49-F238E27FC236}">
                <a16:creationId xmlns:a16="http://schemas.microsoft.com/office/drawing/2014/main" id="{4E1D66A2-D4D5-D241-80B2-2606D14B36E3}"/>
              </a:ext>
            </a:extLst>
          </p:cNvPr>
          <p:cNvSpPr txBox="1"/>
          <p:nvPr/>
        </p:nvSpPr>
        <p:spPr>
          <a:xfrm>
            <a:off x="26675407" y="8482187"/>
            <a:ext cx="1969459" cy="1006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95D600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等线" panose="02010600030101010101" pitchFamily="2" charset="-122"/>
              </a:rPr>
              <a:t>Content</a:t>
            </a:r>
            <a:r>
              <a:rPr lang="en-US" sz="1400" dirty="0">
                <a:latin typeface="Calibri"/>
                <a:ea typeface="ＭＳ Ｐゴシック" panose="020B0600070205080204" pitchFamily="34" charset="-128"/>
              </a:rPr>
              <a:t> c</a:t>
            </a:r>
            <a:r>
              <a:rPr lang="en-US" altLang="zh-CN" sz="1400" dirty="0">
                <a:latin typeface="Calibri"/>
                <a:ea typeface="等线" panose="02010600030101010101" pitchFamily="2" charset="-122"/>
              </a:rPr>
              <a:t>reation</a:t>
            </a:r>
          </a:p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95D600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等线" panose="02010600030101010101" pitchFamily="2" charset="-122"/>
              </a:rPr>
              <a:t>Skills set development</a:t>
            </a:r>
          </a:p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95D600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H</a:t>
            </a:r>
            <a:r>
              <a:rPr lang="en-US" sz="14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ome automation</a:t>
            </a:r>
          </a:p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95D600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Versatile devices</a:t>
            </a:r>
            <a:endParaRPr lang="en-US" sz="14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5" name="Rectangle 444">
            <a:extLst>
              <a:ext uri="{FF2B5EF4-FFF2-40B4-BE49-F238E27FC236}">
                <a16:creationId xmlns:a16="http://schemas.microsoft.com/office/drawing/2014/main" id="{2A621DFC-A4FC-D84C-BDD2-6A97A70D54D4}"/>
              </a:ext>
            </a:extLst>
          </p:cNvPr>
          <p:cNvSpPr/>
          <p:nvPr/>
        </p:nvSpPr>
        <p:spPr>
          <a:xfrm>
            <a:off x="22351294" y="9523394"/>
            <a:ext cx="1952137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l" eaLnBrk="0" hangingPunct="0">
              <a:lnSpc>
                <a:spcPts val="1800"/>
              </a:lnSpc>
              <a:buClr>
                <a:srgbClr val="00C1DE"/>
              </a:buClr>
              <a:buSzPct val="76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Machine learning</a:t>
            </a:r>
          </a:p>
          <a:p>
            <a:pPr marL="285750" indent="-285750" algn="l" eaLnBrk="0" hangingPunct="0">
              <a:lnSpc>
                <a:spcPts val="1800"/>
              </a:lnSpc>
              <a:buClr>
                <a:srgbClr val="00C1DE"/>
              </a:buClr>
              <a:buSzPct val="76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Big Data/Computing</a:t>
            </a:r>
            <a:endParaRPr lang="en-US" sz="1400" dirty="0"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6" name="Rectangle 445">
            <a:extLst>
              <a:ext uri="{FF2B5EF4-FFF2-40B4-BE49-F238E27FC236}">
                <a16:creationId xmlns:a16="http://schemas.microsoft.com/office/drawing/2014/main" id="{461C9580-45A9-BA4C-A54B-92F05D4EEF71}"/>
              </a:ext>
            </a:extLst>
          </p:cNvPr>
          <p:cNvSpPr/>
          <p:nvPr/>
        </p:nvSpPr>
        <p:spPr>
          <a:xfrm>
            <a:off x="26523379" y="8399148"/>
            <a:ext cx="2121487" cy="1205331"/>
          </a:xfrm>
          <a:prstGeom prst="rect">
            <a:avLst/>
          </a:prstGeom>
          <a:noFill/>
          <a:ln w="15875" cap="flat" cmpd="sng" algn="ctr">
            <a:solidFill>
              <a:srgbClr val="FF6B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7" name="Rounded Rectangle 21">
            <a:extLst>
              <a:ext uri="{FF2B5EF4-FFF2-40B4-BE49-F238E27FC236}">
                <a16:creationId xmlns:a16="http://schemas.microsoft.com/office/drawing/2014/main" id="{7C30466F-3F62-774D-80BD-F8F83E0355E4}"/>
              </a:ext>
            </a:extLst>
          </p:cNvPr>
          <p:cNvSpPr/>
          <p:nvPr/>
        </p:nvSpPr>
        <p:spPr>
          <a:xfrm>
            <a:off x="26545417" y="8022077"/>
            <a:ext cx="1473630" cy="338554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3</a:t>
            </a:r>
            <a:r>
              <a:rPr kumimoji="0" lang="en-US" sz="1600" b="1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rd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-party</a:t>
            </a: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C3DAF65C-3F59-6445-8321-007347B988EF}"/>
              </a:ext>
            </a:extLst>
          </p:cNvPr>
          <p:cNvSpPr txBox="1"/>
          <p:nvPr/>
        </p:nvSpPr>
        <p:spPr>
          <a:xfrm rot="1606742">
            <a:off x="24995614" y="9927066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WIFI</a:t>
            </a:r>
            <a:r>
              <a:rPr lang="en-US" sz="1800" b="1" dirty="0">
                <a:latin typeface="Calibri"/>
                <a:ea typeface="ＭＳ Ｐゴシック" panose="020B0600070205080204" pitchFamily="34" charset="-128"/>
                <a:cs typeface="Calibri"/>
              </a:rPr>
              <a:t>/BT</a:t>
            </a:r>
            <a:endParaRPr lang="en-US" sz="1800" b="1" dirty="0">
              <a:latin typeface="Calibri"/>
              <a:ea typeface="ＭＳ Ｐゴシック" panose="020B0600070205080204" pitchFamily="34" charset="-128"/>
            </a:endParaRPr>
          </a:p>
        </p:txBody>
      </p:sp>
      <p:cxnSp>
        <p:nvCxnSpPr>
          <p:cNvPr id="449" name="Straight Arrow Connector 448">
            <a:extLst>
              <a:ext uri="{FF2B5EF4-FFF2-40B4-BE49-F238E27FC236}">
                <a16:creationId xmlns:a16="http://schemas.microsoft.com/office/drawing/2014/main" id="{13CFE72B-EAFC-6746-A2CF-E1BA17AD55D3}"/>
              </a:ext>
            </a:extLst>
          </p:cNvPr>
          <p:cNvCxnSpPr>
            <a:cxnSpLocks/>
          </p:cNvCxnSpPr>
          <p:nvPr/>
        </p:nvCxnSpPr>
        <p:spPr>
          <a:xfrm>
            <a:off x="24287839" y="9589545"/>
            <a:ext cx="1871177" cy="949931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450" name="Oval 449">
            <a:extLst>
              <a:ext uri="{FF2B5EF4-FFF2-40B4-BE49-F238E27FC236}">
                <a16:creationId xmlns:a16="http://schemas.microsoft.com/office/drawing/2014/main" id="{38776A13-BCCC-6441-B3D6-FE85DC218FF6}"/>
              </a:ext>
            </a:extLst>
          </p:cNvPr>
          <p:cNvSpPr/>
          <p:nvPr/>
        </p:nvSpPr>
        <p:spPr>
          <a:xfrm>
            <a:off x="24934010" y="8365403"/>
            <a:ext cx="1056158" cy="1006430"/>
          </a:xfrm>
          <a:prstGeom prst="ellipse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SDK</a:t>
            </a:r>
          </a:p>
        </p:txBody>
      </p:sp>
      <p:pic>
        <p:nvPicPr>
          <p:cNvPr id="451" name="Picture 2" descr="Image result for smart speaker icon">
            <a:extLst>
              <a:ext uri="{FF2B5EF4-FFF2-40B4-BE49-F238E27FC236}">
                <a16:creationId xmlns:a16="http://schemas.microsoft.com/office/drawing/2014/main" id="{F1F08EA1-BBED-3343-936C-822788E4B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0091B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59727" y="10221723"/>
            <a:ext cx="1133475" cy="1133475"/>
          </a:xfrm>
          <a:prstGeom prst="rect">
            <a:avLst/>
          </a:prstGeom>
          <a:solidFill>
            <a:srgbClr val="000000"/>
          </a:solidFill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452" name="Picture 10" descr="Image result for home appliance icon">
            <a:extLst>
              <a:ext uri="{FF2B5EF4-FFF2-40B4-BE49-F238E27FC236}">
                <a16:creationId xmlns:a16="http://schemas.microsoft.com/office/drawing/2014/main" id="{3E84BAA2-1C44-F74A-8638-FA113AFC8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duotone>
              <a:srgbClr val="FFC7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56142" y="12042571"/>
            <a:ext cx="1133476" cy="1179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3" name="Picture 452">
            <a:extLst>
              <a:ext uri="{FF2B5EF4-FFF2-40B4-BE49-F238E27FC236}">
                <a16:creationId xmlns:a16="http://schemas.microsoft.com/office/drawing/2014/main" id="{94BD48AD-6B52-B243-957B-51C5D604EE7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26624" y="11121619"/>
            <a:ext cx="1081748" cy="1751599"/>
          </a:xfrm>
          <a:prstGeom prst="rect">
            <a:avLst/>
          </a:prstGeom>
        </p:spPr>
      </p:pic>
      <p:pic>
        <p:nvPicPr>
          <p:cNvPr id="454" name="Graphic 453" descr="Family with girl">
            <a:extLst>
              <a:ext uri="{FF2B5EF4-FFF2-40B4-BE49-F238E27FC236}">
                <a16:creationId xmlns:a16="http://schemas.microsoft.com/office/drawing/2014/main" id="{65B56D40-1137-704E-A080-2883725427A1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rgbClr val="0091BD">
                <a:shade val="45000"/>
                <a:satMod val="135000"/>
              </a:srgbClr>
              <a:prstClr val="white"/>
            </a:duotone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6553166" y="12127365"/>
            <a:ext cx="1186106" cy="1186106"/>
          </a:xfrm>
          <a:prstGeom prst="rect">
            <a:avLst/>
          </a:prstGeom>
        </p:spPr>
      </p:pic>
      <p:sp>
        <p:nvSpPr>
          <p:cNvPr id="455" name="Rounded Rectangle 21">
            <a:extLst>
              <a:ext uri="{FF2B5EF4-FFF2-40B4-BE49-F238E27FC236}">
                <a16:creationId xmlns:a16="http://schemas.microsoft.com/office/drawing/2014/main" id="{F0AA77A7-4362-5C43-8A89-00F0E5C295E9}"/>
              </a:ext>
            </a:extLst>
          </p:cNvPr>
          <p:cNvSpPr/>
          <p:nvPr/>
        </p:nvSpPr>
        <p:spPr>
          <a:xfrm>
            <a:off x="29350220" y="11348666"/>
            <a:ext cx="1736732" cy="338554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rtlCol="0" anchor="ctr"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Home appliance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cxnSp>
        <p:nvCxnSpPr>
          <p:cNvPr id="456" name="Straight Arrow Connector 455">
            <a:extLst>
              <a:ext uri="{FF2B5EF4-FFF2-40B4-BE49-F238E27FC236}">
                <a16:creationId xmlns:a16="http://schemas.microsoft.com/office/drawing/2014/main" id="{366D9219-1BA8-B446-A858-858C5FCAF712}"/>
              </a:ext>
            </a:extLst>
          </p:cNvPr>
          <p:cNvCxnSpPr>
            <a:cxnSpLocks/>
          </p:cNvCxnSpPr>
          <p:nvPr/>
        </p:nvCxnSpPr>
        <p:spPr>
          <a:xfrm>
            <a:off x="23913962" y="12599332"/>
            <a:ext cx="2596922" cy="0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57" name="Straight Arrow Connector 456">
            <a:extLst>
              <a:ext uri="{FF2B5EF4-FFF2-40B4-BE49-F238E27FC236}">
                <a16:creationId xmlns:a16="http://schemas.microsoft.com/office/drawing/2014/main" id="{E95CAC0C-11CE-7A4C-8322-D4E5E54CC932}"/>
              </a:ext>
            </a:extLst>
          </p:cNvPr>
          <p:cNvCxnSpPr>
            <a:cxnSpLocks/>
            <a:endCxn id="451" idx="2"/>
          </p:cNvCxnSpPr>
          <p:nvPr/>
        </p:nvCxnSpPr>
        <p:spPr>
          <a:xfrm flipH="1" flipV="1">
            <a:off x="27026465" y="11355198"/>
            <a:ext cx="18600" cy="687468"/>
          </a:xfrm>
          <a:prstGeom prst="straightConnector1">
            <a:avLst/>
          </a:prstGeom>
          <a:noFill/>
          <a:ln w="25400" cap="flat" cmpd="sng" algn="ctr">
            <a:solidFill>
              <a:srgbClr val="FFFFFF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58" name="Straight Arrow Connector 457">
            <a:extLst>
              <a:ext uri="{FF2B5EF4-FFF2-40B4-BE49-F238E27FC236}">
                <a16:creationId xmlns:a16="http://schemas.microsoft.com/office/drawing/2014/main" id="{A6832183-3FE3-2142-9121-5DE60A59AC2F}"/>
              </a:ext>
            </a:extLst>
          </p:cNvPr>
          <p:cNvCxnSpPr>
            <a:cxnSpLocks/>
          </p:cNvCxnSpPr>
          <p:nvPr/>
        </p:nvCxnSpPr>
        <p:spPr>
          <a:xfrm>
            <a:off x="23862805" y="11259212"/>
            <a:ext cx="2400740" cy="0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59" name="Straight Arrow Connector 458">
            <a:extLst>
              <a:ext uri="{FF2B5EF4-FFF2-40B4-BE49-F238E27FC236}">
                <a16:creationId xmlns:a16="http://schemas.microsoft.com/office/drawing/2014/main" id="{A38D6093-AB88-564C-8904-C77EED9950B9}"/>
              </a:ext>
            </a:extLst>
          </p:cNvPr>
          <p:cNvCxnSpPr>
            <a:cxnSpLocks/>
          </p:cNvCxnSpPr>
          <p:nvPr/>
        </p:nvCxnSpPr>
        <p:spPr>
          <a:xfrm>
            <a:off x="27734589" y="11231769"/>
            <a:ext cx="1736732" cy="952496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60" name="Straight Connector 459">
            <a:extLst>
              <a:ext uri="{FF2B5EF4-FFF2-40B4-BE49-F238E27FC236}">
                <a16:creationId xmlns:a16="http://schemas.microsoft.com/office/drawing/2014/main" id="{E7ECED93-3186-8E43-9E2A-BFE700210FCB}"/>
              </a:ext>
            </a:extLst>
          </p:cNvPr>
          <p:cNvCxnSpPr>
            <a:cxnSpLocks/>
          </p:cNvCxnSpPr>
          <p:nvPr/>
        </p:nvCxnSpPr>
        <p:spPr>
          <a:xfrm>
            <a:off x="30894574" y="8083513"/>
            <a:ext cx="0" cy="4898376"/>
          </a:xfrm>
          <a:prstGeom prst="line">
            <a:avLst/>
          </a:prstGeom>
          <a:noFill/>
          <a:ln w="15875" cap="flat" cmpd="sng" algn="ctr">
            <a:solidFill>
              <a:srgbClr val="002060"/>
            </a:solidFill>
            <a:prstDash val="dash"/>
            <a:miter lim="800000"/>
            <a:tailEnd type="none"/>
          </a:ln>
          <a:effectLst/>
        </p:spPr>
      </p:cxnSp>
      <p:sp>
        <p:nvSpPr>
          <p:cNvPr id="461" name="TextBox 460">
            <a:extLst>
              <a:ext uri="{FF2B5EF4-FFF2-40B4-BE49-F238E27FC236}">
                <a16:creationId xmlns:a16="http://schemas.microsoft.com/office/drawing/2014/main" id="{4C01E6E4-8FD0-C04A-B5FD-4D889E778CCB}"/>
              </a:ext>
            </a:extLst>
          </p:cNvPr>
          <p:cNvSpPr txBox="1"/>
          <p:nvPr/>
        </p:nvSpPr>
        <p:spPr>
          <a:xfrm>
            <a:off x="31031257" y="9401023"/>
            <a:ext cx="1703978" cy="21568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等线" panose="02010600030101010101" pitchFamily="2" charset="-122"/>
              </a:rPr>
              <a:t>Music/Radio/News</a:t>
            </a: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Voice assistant</a:t>
            </a:r>
            <a:endParaRPr lang="en-US" sz="1400" dirty="0">
              <a:latin typeface="Calibri"/>
              <a:ea typeface="ＭＳ Ｐゴシック" panose="020B0600070205080204" pitchFamily="34" charset="-128"/>
            </a:endParaRP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Home automation</a:t>
            </a:r>
            <a:endParaRPr lang="en-US" sz="1400" dirty="0">
              <a:latin typeface="Calibri"/>
              <a:ea typeface="ＭＳ Ｐゴシック" panose="020B0600070205080204" pitchFamily="34" charset="-128"/>
            </a:endParaRP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Child education</a:t>
            </a:r>
            <a:endParaRPr lang="en-US" sz="1400" dirty="0">
              <a:latin typeface="Calibri"/>
              <a:ea typeface="ＭＳ Ｐゴシック" panose="020B0600070205080204" pitchFamily="34" charset="-128"/>
            </a:endParaRP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sz="1400" dirty="0">
                <a:latin typeface="Calibri"/>
                <a:ea typeface="ＭＳ Ｐゴシック" panose="020B0600070205080204" pitchFamily="34" charset="-128"/>
              </a:rPr>
              <a:t>Online shopping</a:t>
            </a: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endParaRPr lang="en-US" sz="1400" dirty="0">
              <a:latin typeface="Calibri"/>
              <a:ea typeface="ＭＳ Ｐゴシック" panose="020B0600070205080204" pitchFamily="34" charset="-128"/>
            </a:endParaRP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/>
                <a:ea typeface="ＭＳ Ｐゴシック" panose="020B0600070205080204" pitchFamily="34" charset="-128"/>
              </a:rPr>
              <a:t>Room services</a:t>
            </a:r>
          </a:p>
          <a:p>
            <a:pPr marL="285750" indent="-285750" algn="l">
              <a:lnSpc>
                <a:spcPts val="14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sz="1400" dirty="0">
                <a:latin typeface="Calibri"/>
                <a:ea typeface="ＭＳ Ｐゴシック" panose="020B0600070205080204" pitchFamily="34" charset="-128"/>
              </a:rPr>
              <a:t>Information services</a:t>
            </a:r>
          </a:p>
        </p:txBody>
      </p:sp>
      <p:sp>
        <p:nvSpPr>
          <p:cNvPr id="462" name="TextBox 461">
            <a:extLst>
              <a:ext uri="{FF2B5EF4-FFF2-40B4-BE49-F238E27FC236}">
                <a16:creationId xmlns:a16="http://schemas.microsoft.com/office/drawing/2014/main" id="{8ACEDF3E-A6AB-A646-A675-8C5539E9A1A0}"/>
              </a:ext>
            </a:extLst>
          </p:cNvPr>
          <p:cNvSpPr txBox="1"/>
          <p:nvPr/>
        </p:nvSpPr>
        <p:spPr>
          <a:xfrm>
            <a:off x="24246595" y="12259081"/>
            <a:ext cx="2016950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User authorization</a:t>
            </a:r>
          </a:p>
        </p:txBody>
      </p:sp>
      <p:sp>
        <p:nvSpPr>
          <p:cNvPr id="463" name="TextBox 462">
            <a:extLst>
              <a:ext uri="{FF2B5EF4-FFF2-40B4-BE49-F238E27FC236}">
                <a16:creationId xmlns:a16="http://schemas.microsoft.com/office/drawing/2014/main" id="{532D99C0-4732-BC40-8F2B-271C02D3E6DB}"/>
              </a:ext>
            </a:extLst>
          </p:cNvPr>
          <p:cNvSpPr txBox="1"/>
          <p:nvPr/>
        </p:nvSpPr>
        <p:spPr>
          <a:xfrm>
            <a:off x="24080836" y="11001509"/>
            <a:ext cx="2016950" cy="4985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Mutual authentication</a:t>
            </a:r>
          </a:p>
        </p:txBody>
      </p:sp>
      <p:sp>
        <p:nvSpPr>
          <p:cNvPr id="464" name="TextBox 463">
            <a:extLst>
              <a:ext uri="{FF2B5EF4-FFF2-40B4-BE49-F238E27FC236}">
                <a16:creationId xmlns:a16="http://schemas.microsoft.com/office/drawing/2014/main" id="{CD1C85ED-C719-7747-8604-9C58147E1DA6}"/>
              </a:ext>
            </a:extLst>
          </p:cNvPr>
          <p:cNvSpPr txBox="1"/>
          <p:nvPr/>
        </p:nvSpPr>
        <p:spPr>
          <a:xfrm rot="5400000">
            <a:off x="29084534" y="10344985"/>
            <a:ext cx="1582401" cy="4985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Device management</a:t>
            </a:r>
          </a:p>
        </p:txBody>
      </p:sp>
      <p:sp>
        <p:nvSpPr>
          <p:cNvPr id="465" name="TextBox 464">
            <a:extLst>
              <a:ext uri="{FF2B5EF4-FFF2-40B4-BE49-F238E27FC236}">
                <a16:creationId xmlns:a16="http://schemas.microsoft.com/office/drawing/2014/main" id="{E5B9956C-24DF-3B4A-9EA7-A09D75427FDD}"/>
              </a:ext>
            </a:extLst>
          </p:cNvPr>
          <p:cNvSpPr txBox="1"/>
          <p:nvPr/>
        </p:nvSpPr>
        <p:spPr>
          <a:xfrm>
            <a:off x="26047349" y="11486796"/>
            <a:ext cx="2016950" cy="4985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Voice communication</a:t>
            </a:r>
          </a:p>
        </p:txBody>
      </p:sp>
      <p:cxnSp>
        <p:nvCxnSpPr>
          <p:cNvPr id="467" name="Straight Arrow Connector 466">
            <a:extLst>
              <a:ext uri="{FF2B5EF4-FFF2-40B4-BE49-F238E27FC236}">
                <a16:creationId xmlns:a16="http://schemas.microsoft.com/office/drawing/2014/main" id="{168DD87C-61D8-D64E-A608-463DE82C2530}"/>
              </a:ext>
            </a:extLst>
          </p:cNvPr>
          <p:cNvCxnSpPr>
            <a:cxnSpLocks/>
          </p:cNvCxnSpPr>
          <p:nvPr/>
        </p:nvCxnSpPr>
        <p:spPr>
          <a:xfrm>
            <a:off x="23257324" y="10200949"/>
            <a:ext cx="0" cy="829747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468" name="Straight Arrow Connector 467">
            <a:extLst>
              <a:ext uri="{FF2B5EF4-FFF2-40B4-BE49-F238E27FC236}">
                <a16:creationId xmlns:a16="http://schemas.microsoft.com/office/drawing/2014/main" id="{2A573F25-8AD5-9047-9F58-E8CDEFB666AC}"/>
              </a:ext>
            </a:extLst>
          </p:cNvPr>
          <p:cNvCxnSpPr>
            <a:cxnSpLocks/>
            <a:endCxn id="455" idx="0"/>
          </p:cNvCxnSpPr>
          <p:nvPr/>
        </p:nvCxnSpPr>
        <p:spPr>
          <a:xfrm>
            <a:off x="30214726" y="9615663"/>
            <a:ext cx="3860" cy="1733003"/>
          </a:xfrm>
          <a:prstGeom prst="straightConnector1">
            <a:avLst/>
          </a:prstGeom>
          <a:noFill/>
          <a:ln w="25400" cap="flat" cmpd="sng" algn="ctr">
            <a:solidFill>
              <a:srgbClr val="002060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469" name="Group 468">
            <a:extLst>
              <a:ext uri="{FF2B5EF4-FFF2-40B4-BE49-F238E27FC236}">
                <a16:creationId xmlns:a16="http://schemas.microsoft.com/office/drawing/2014/main" id="{A0C8CC18-7456-514C-BA16-32F173B56AD7}"/>
              </a:ext>
            </a:extLst>
          </p:cNvPr>
          <p:cNvGrpSpPr/>
          <p:nvPr/>
        </p:nvGrpSpPr>
        <p:grpSpPr>
          <a:xfrm>
            <a:off x="29328358" y="8290155"/>
            <a:ext cx="1537260" cy="1154110"/>
            <a:chOff x="689570" y="1247793"/>
            <a:chExt cx="1997986" cy="1265391"/>
          </a:xfrm>
        </p:grpSpPr>
        <p:pic>
          <p:nvPicPr>
            <p:cNvPr id="470" name="Graphic 469">
              <a:extLst>
                <a:ext uri="{FF2B5EF4-FFF2-40B4-BE49-F238E27FC236}">
                  <a16:creationId xmlns:a16="http://schemas.microsoft.com/office/drawing/2014/main" id="{59CACDAB-047F-C04B-A7FE-39F695EA5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duotone>
                <a:srgbClr val="FFC700">
                  <a:shade val="45000"/>
                  <a:satMod val="135000"/>
                </a:srgbClr>
                <a:prstClr val="white"/>
              </a:duotone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89570" y="1247793"/>
              <a:ext cx="1997986" cy="1265391"/>
            </a:xfrm>
            <a:prstGeom prst="rect">
              <a:avLst/>
            </a:prstGeom>
          </p:spPr>
        </p:pic>
        <p:sp>
          <p:nvSpPr>
            <p:cNvPr id="474" name="TextBox 473">
              <a:extLst>
                <a:ext uri="{FF2B5EF4-FFF2-40B4-BE49-F238E27FC236}">
                  <a16:creationId xmlns:a16="http://schemas.microsoft.com/office/drawing/2014/main" id="{92724CC6-7944-E841-BAEF-CE544526247E}"/>
                </a:ext>
              </a:extLst>
            </p:cNvPr>
            <p:cNvSpPr txBox="1"/>
            <p:nvPr/>
          </p:nvSpPr>
          <p:spPr>
            <a:xfrm>
              <a:off x="915650" y="1684396"/>
              <a:ext cx="1522915" cy="7288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Calibri"/>
                </a:rPr>
                <a:t>3</a:t>
              </a:r>
              <a:r>
                <a:rPr kumimoji="0" lang="en-US" altLang="zh-CN" sz="1600" b="1" i="0" u="none" strike="noStrike" kern="0" cap="none" spc="0" normalizeH="0" baseline="3000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Calibri"/>
                </a:rPr>
                <a:t>rd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Calibri"/>
                </a:rPr>
                <a:t>-party Cloud Services</a:t>
              </a:r>
            </a:p>
          </p:txBody>
        </p:sp>
      </p:grpSp>
      <p:sp>
        <p:nvSpPr>
          <p:cNvPr id="476" name="Rectangle 475">
            <a:extLst>
              <a:ext uri="{FF2B5EF4-FFF2-40B4-BE49-F238E27FC236}">
                <a16:creationId xmlns:a16="http://schemas.microsoft.com/office/drawing/2014/main" id="{05ECD5FC-6447-9443-9F0E-4B9A8693511B}"/>
              </a:ext>
            </a:extLst>
          </p:cNvPr>
          <p:cNvSpPr/>
          <p:nvPr/>
        </p:nvSpPr>
        <p:spPr>
          <a:xfrm>
            <a:off x="28743713" y="8909726"/>
            <a:ext cx="567017" cy="45719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7" name="TextBox 476">
            <a:extLst>
              <a:ext uri="{FF2B5EF4-FFF2-40B4-BE49-F238E27FC236}">
                <a16:creationId xmlns:a16="http://schemas.microsoft.com/office/drawing/2014/main" id="{585AD12E-4F7F-A14D-878A-02FFB3607512}"/>
              </a:ext>
            </a:extLst>
          </p:cNvPr>
          <p:cNvSpPr txBox="1"/>
          <p:nvPr/>
        </p:nvSpPr>
        <p:spPr>
          <a:xfrm rot="1751631">
            <a:off x="27563924" y="11372403"/>
            <a:ext cx="2016950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Device control</a:t>
            </a:r>
          </a:p>
        </p:txBody>
      </p:sp>
      <p:grpSp>
        <p:nvGrpSpPr>
          <p:cNvPr id="478" name="Group 477">
            <a:extLst>
              <a:ext uri="{FF2B5EF4-FFF2-40B4-BE49-F238E27FC236}">
                <a16:creationId xmlns:a16="http://schemas.microsoft.com/office/drawing/2014/main" id="{881D1987-163C-5147-9AA7-F9704BF081D1}"/>
              </a:ext>
            </a:extLst>
          </p:cNvPr>
          <p:cNvGrpSpPr/>
          <p:nvPr/>
        </p:nvGrpSpPr>
        <p:grpSpPr>
          <a:xfrm>
            <a:off x="22239555" y="8095972"/>
            <a:ext cx="2279523" cy="1306760"/>
            <a:chOff x="8573549" y="778007"/>
            <a:chExt cx="3064413" cy="1940795"/>
          </a:xfrm>
        </p:grpSpPr>
        <p:pic>
          <p:nvPicPr>
            <p:cNvPr id="479" name="Graphic 478">
              <a:extLst>
                <a:ext uri="{FF2B5EF4-FFF2-40B4-BE49-F238E27FC236}">
                  <a16:creationId xmlns:a16="http://schemas.microsoft.com/office/drawing/2014/main" id="{CC56C3A0-BB1B-E944-8923-F5D5EFE6C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8573549" y="778007"/>
              <a:ext cx="3064413" cy="1940795"/>
            </a:xfrm>
            <a:prstGeom prst="rect">
              <a:avLst/>
            </a:prstGeom>
          </p:spPr>
        </p:pic>
        <p:pic>
          <p:nvPicPr>
            <p:cNvPr id="480" name="Picture 28683">
              <a:extLst>
                <a:ext uri="{FF2B5EF4-FFF2-40B4-BE49-F238E27FC236}">
                  <a16:creationId xmlns:a16="http://schemas.microsoft.com/office/drawing/2014/main" id="{14127A4A-1291-E94C-A210-9007062FDDE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099479" y="2348876"/>
              <a:ext cx="872126" cy="233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1" name="Picture 28672">
              <a:extLst>
                <a:ext uri="{FF2B5EF4-FFF2-40B4-BE49-F238E27FC236}">
                  <a16:creationId xmlns:a16="http://schemas.microsoft.com/office/drawing/2014/main" id="{28CA010F-60E6-584A-AE57-119F510826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20786" y="1488537"/>
              <a:ext cx="551170" cy="43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2" name="Picture 30">
              <a:extLst>
                <a:ext uri="{FF2B5EF4-FFF2-40B4-BE49-F238E27FC236}">
                  <a16:creationId xmlns:a16="http://schemas.microsoft.com/office/drawing/2014/main" id="{E37BC772-1936-C345-B25F-0D945EF6A5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9051" y="1059011"/>
              <a:ext cx="924326" cy="388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3" name="Picture 28675">
              <a:extLst>
                <a:ext uri="{FF2B5EF4-FFF2-40B4-BE49-F238E27FC236}">
                  <a16:creationId xmlns:a16="http://schemas.microsoft.com/office/drawing/2014/main" id="{661B9CA3-E8B6-4F4F-9C49-F1C8BA176A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1729"/>
            <a:stretch/>
          </p:blipFill>
          <p:spPr bwMode="auto">
            <a:xfrm>
              <a:off x="10211214" y="1694724"/>
              <a:ext cx="779582" cy="29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4" name="Picture 28677">
              <a:extLst>
                <a:ext uri="{FF2B5EF4-FFF2-40B4-BE49-F238E27FC236}">
                  <a16:creationId xmlns:a16="http://schemas.microsoft.com/office/drawing/2014/main" id="{ACA3B465-F525-EE40-A572-0661E5A327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1755" y="2375399"/>
              <a:ext cx="724437" cy="180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5" name="Picture 28681">
              <a:extLst>
                <a:ext uri="{FF2B5EF4-FFF2-40B4-BE49-F238E27FC236}">
                  <a16:creationId xmlns:a16="http://schemas.microsoft.com/office/drawing/2014/main" id="{5D9672CD-6FE9-0E4C-9CA5-9CF29B8823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4228" y="1941020"/>
              <a:ext cx="342485" cy="34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6" name="Picture 28">
              <a:extLst>
                <a:ext uri="{FF2B5EF4-FFF2-40B4-BE49-F238E27FC236}">
                  <a16:creationId xmlns:a16="http://schemas.microsoft.com/office/drawing/2014/main" id="{79425337-0F10-444F-9D73-AB99E0B890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9332" y="2016793"/>
              <a:ext cx="1271904" cy="305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7" name="Picture 28679">
              <a:extLst>
                <a:ext uri="{FF2B5EF4-FFF2-40B4-BE49-F238E27FC236}">
                  <a16:creationId xmlns:a16="http://schemas.microsoft.com/office/drawing/2014/main" id="{0B8E7288-610D-134A-8541-B06EAEF0F3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557822" y="1537203"/>
              <a:ext cx="837750" cy="239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8" name="Picture 487">
              <a:extLst>
                <a:ext uri="{FF2B5EF4-FFF2-40B4-BE49-F238E27FC236}">
                  <a16:creationId xmlns:a16="http://schemas.microsoft.com/office/drawing/2014/main" id="{34C37FFE-07A8-3A45-BB3C-8B123B219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95953" y="1805296"/>
              <a:ext cx="482091" cy="598368"/>
            </a:xfrm>
            <a:prstGeom prst="rect">
              <a:avLst/>
            </a:prstGeom>
          </p:spPr>
        </p:pic>
      </p:grpSp>
      <p:sp>
        <p:nvSpPr>
          <p:cNvPr id="489" name="Rounded Rectangle 21">
            <a:extLst>
              <a:ext uri="{FF2B5EF4-FFF2-40B4-BE49-F238E27FC236}">
                <a16:creationId xmlns:a16="http://schemas.microsoft.com/office/drawing/2014/main" id="{88615C09-5990-104E-8B3E-CCA59EAB3D76}"/>
              </a:ext>
            </a:extLst>
          </p:cNvPr>
          <p:cNvSpPr/>
          <p:nvPr/>
        </p:nvSpPr>
        <p:spPr>
          <a:xfrm>
            <a:off x="26621931" y="9831525"/>
            <a:ext cx="1473630" cy="338554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rtlCol="0" anchor="ctr"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 pitchFamily="34" charset="0"/>
                <a:ea typeface="Open Sans" pitchFamily="34" charset="0"/>
                <a:cs typeface="Open Sans" pitchFamily="34" charset="0"/>
              </a:rPr>
              <a:t>Speaker</a:t>
            </a: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E0671728-884F-C742-9D1C-1F5F829318B4}"/>
              </a:ext>
            </a:extLst>
          </p:cNvPr>
          <p:cNvSpPr/>
          <p:nvPr/>
        </p:nvSpPr>
        <p:spPr>
          <a:xfrm>
            <a:off x="0" y="16405219"/>
            <a:ext cx="32918399" cy="7793709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1" name="Straight Connector 490">
            <a:extLst>
              <a:ext uri="{FF2B5EF4-FFF2-40B4-BE49-F238E27FC236}">
                <a16:creationId xmlns:a16="http://schemas.microsoft.com/office/drawing/2014/main" id="{E56CA8EF-D5DA-E64C-86CC-94A7128A99AF}"/>
              </a:ext>
            </a:extLst>
          </p:cNvPr>
          <p:cNvCxnSpPr>
            <a:cxnSpLocks/>
          </p:cNvCxnSpPr>
          <p:nvPr/>
        </p:nvCxnSpPr>
        <p:spPr>
          <a:xfrm>
            <a:off x="10961657" y="16405219"/>
            <a:ext cx="27064" cy="7793709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5" name="Rectangle 544">
            <a:extLst>
              <a:ext uri="{FF2B5EF4-FFF2-40B4-BE49-F238E27FC236}">
                <a16:creationId xmlns:a16="http://schemas.microsoft.com/office/drawing/2014/main" id="{39F9212E-F7DF-F746-8693-3DA9C437D410}"/>
              </a:ext>
            </a:extLst>
          </p:cNvPr>
          <p:cNvSpPr/>
          <p:nvPr/>
        </p:nvSpPr>
        <p:spPr>
          <a:xfrm>
            <a:off x="11640006" y="18352329"/>
            <a:ext cx="5871972" cy="4408119"/>
          </a:xfrm>
          <a:prstGeom prst="rect">
            <a:avLst/>
          </a:prstGeom>
          <a:noFill/>
          <a:ln w="1587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64E0C87D-250D-FF43-891E-24D32FA26814}"/>
              </a:ext>
            </a:extLst>
          </p:cNvPr>
          <p:cNvSpPr/>
          <p:nvPr/>
        </p:nvSpPr>
        <p:spPr>
          <a:xfrm>
            <a:off x="12255078" y="21738387"/>
            <a:ext cx="3913690" cy="365010"/>
          </a:xfrm>
          <a:prstGeom prst="rect">
            <a:avLst/>
          </a:prstGeom>
          <a:solidFill>
            <a:srgbClr val="0091BD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SOC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Application/Voice processor</a:t>
            </a: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A89B6BCD-4C95-8743-9912-6FB67B412B90}"/>
              </a:ext>
            </a:extLst>
          </p:cNvPr>
          <p:cNvSpPr/>
          <p:nvPr/>
        </p:nvSpPr>
        <p:spPr>
          <a:xfrm>
            <a:off x="12285149" y="18616820"/>
            <a:ext cx="1790158" cy="594493"/>
          </a:xfrm>
          <a:prstGeom prst="rect">
            <a:avLst/>
          </a:prstGeom>
          <a:noFill/>
          <a:ln w="15875" cap="flat" cmpd="sng" algn="ctr">
            <a:solidFill>
              <a:srgbClr val="95D6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95D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MEMS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95D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microphone array</a:t>
            </a: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DC833066-2DEE-DA44-960B-957CA7674565}"/>
              </a:ext>
            </a:extLst>
          </p:cNvPr>
          <p:cNvSpPr/>
          <p:nvPr/>
        </p:nvSpPr>
        <p:spPr>
          <a:xfrm>
            <a:off x="15162097" y="18598879"/>
            <a:ext cx="949465" cy="612434"/>
          </a:xfrm>
          <a:prstGeom prst="rect">
            <a:avLst/>
          </a:prstGeom>
          <a:noFill/>
          <a:ln w="15875" cap="flat" cmpd="sng" algn="ctr">
            <a:solidFill>
              <a:srgbClr val="95D6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95D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Class D amplifier</a:t>
            </a: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0DE770A-2F04-704C-ACC7-D32D3617A858}"/>
              </a:ext>
            </a:extLst>
          </p:cNvPr>
          <p:cNvSpPr/>
          <p:nvPr/>
        </p:nvSpPr>
        <p:spPr>
          <a:xfrm>
            <a:off x="14540464" y="22277876"/>
            <a:ext cx="1630187" cy="364781"/>
          </a:xfrm>
          <a:prstGeom prst="rect">
            <a:avLst/>
          </a:prstGeom>
          <a:noFill/>
          <a:ln w="381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Storage</a:t>
            </a: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2B1C2754-D6C4-F248-AD84-8F1B16DF52CA}"/>
              </a:ext>
            </a:extLst>
          </p:cNvPr>
          <p:cNvSpPr/>
          <p:nvPr/>
        </p:nvSpPr>
        <p:spPr>
          <a:xfrm>
            <a:off x="12258351" y="22277876"/>
            <a:ext cx="1816955" cy="364780"/>
          </a:xfrm>
          <a:prstGeom prst="rect">
            <a:avLst/>
          </a:prstGeom>
          <a:noFill/>
          <a:ln w="38100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Network Interface</a:t>
            </a: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8D8D16F7-7C86-9B4E-90AF-F9D5EFE32138}"/>
              </a:ext>
            </a:extLst>
          </p:cNvPr>
          <p:cNvSpPr/>
          <p:nvPr/>
        </p:nvSpPr>
        <p:spPr>
          <a:xfrm>
            <a:off x="12256970" y="21298388"/>
            <a:ext cx="3911797" cy="388317"/>
          </a:xfrm>
          <a:prstGeom prst="rect">
            <a:avLst/>
          </a:prstGeom>
          <a:solidFill>
            <a:srgbClr val="00C1DE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Operating System &amp; Drivers</a:t>
            </a: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BE7896C6-EB2F-E249-B917-DD4FD80DAA48}"/>
              </a:ext>
            </a:extLst>
          </p:cNvPr>
          <p:cNvSpPr/>
          <p:nvPr/>
        </p:nvSpPr>
        <p:spPr>
          <a:xfrm>
            <a:off x="14153396" y="18616818"/>
            <a:ext cx="930612" cy="594493"/>
          </a:xfrm>
          <a:prstGeom prst="rect">
            <a:avLst/>
          </a:prstGeom>
          <a:noFill/>
          <a:ln w="15875" cap="flat" cmpd="sng" algn="ctr">
            <a:solidFill>
              <a:srgbClr val="95D6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95D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Speakers</a:t>
            </a: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D739F53F-0A95-5844-8C19-165798F5B2D9}"/>
              </a:ext>
            </a:extLst>
          </p:cNvPr>
          <p:cNvSpPr/>
          <p:nvPr/>
        </p:nvSpPr>
        <p:spPr>
          <a:xfrm>
            <a:off x="12257032" y="20942506"/>
            <a:ext cx="3923859" cy="304198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Compute Library</a:t>
            </a: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24D97323-6511-7149-89FA-E090FFF7A9DB}"/>
              </a:ext>
            </a:extLst>
          </p:cNvPr>
          <p:cNvSpPr/>
          <p:nvPr/>
        </p:nvSpPr>
        <p:spPr>
          <a:xfrm>
            <a:off x="14644714" y="20436861"/>
            <a:ext cx="1536176" cy="463901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DSP library</a:t>
            </a: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861A57C3-FD7D-1F4C-894E-4C959F1ECF9A}"/>
              </a:ext>
            </a:extLst>
          </p:cNvPr>
          <p:cNvSpPr/>
          <p:nvPr/>
        </p:nvSpPr>
        <p:spPr>
          <a:xfrm>
            <a:off x="12255077" y="19934881"/>
            <a:ext cx="1167769" cy="442123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NN framework</a:t>
            </a: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972B7D91-0EE7-ED4C-BF6A-D64C004BB632}"/>
              </a:ext>
            </a:extLst>
          </p:cNvPr>
          <p:cNvSpPr/>
          <p:nvPr/>
        </p:nvSpPr>
        <p:spPr>
          <a:xfrm>
            <a:off x="14644715" y="19923991"/>
            <a:ext cx="1536176" cy="463901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Voice recognition library</a:t>
            </a: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0A1F2BE7-8391-E848-8E62-67872CBF9CC8}"/>
              </a:ext>
            </a:extLst>
          </p:cNvPr>
          <p:cNvSpPr/>
          <p:nvPr/>
        </p:nvSpPr>
        <p:spPr>
          <a:xfrm>
            <a:off x="13509254" y="19923991"/>
            <a:ext cx="1066432" cy="463901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AEC library</a:t>
            </a: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63A0744B-523A-FF48-B539-55FB6D79762D}"/>
              </a:ext>
            </a:extLst>
          </p:cNvPr>
          <p:cNvSpPr/>
          <p:nvPr/>
        </p:nvSpPr>
        <p:spPr>
          <a:xfrm>
            <a:off x="13509254" y="20436861"/>
            <a:ext cx="1066431" cy="463901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SDK</a:t>
            </a: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9EADED90-B46C-4349-99B5-25C143032AAC}"/>
              </a:ext>
            </a:extLst>
          </p:cNvPr>
          <p:cNvSpPr/>
          <p:nvPr/>
        </p:nvSpPr>
        <p:spPr>
          <a:xfrm>
            <a:off x="12255077" y="20447750"/>
            <a:ext cx="1167769" cy="442123"/>
          </a:xfrm>
          <a:prstGeom prst="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Connectivity Stack</a:t>
            </a: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A7B3AA97-B1CE-E543-BFF0-14DE12D4E434}"/>
              </a:ext>
            </a:extLst>
          </p:cNvPr>
          <p:cNvSpPr/>
          <p:nvPr/>
        </p:nvSpPr>
        <p:spPr>
          <a:xfrm>
            <a:off x="11972296" y="19396195"/>
            <a:ext cx="4513280" cy="2764918"/>
          </a:xfrm>
          <a:prstGeom prst="rect">
            <a:avLst/>
          </a:prstGeom>
          <a:noFill/>
          <a:ln w="15875" cap="flat" cmpd="sng" algn="ctr">
            <a:solidFill>
              <a:srgbClr val="002060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2" name="TextBox 561">
            <a:extLst>
              <a:ext uri="{FF2B5EF4-FFF2-40B4-BE49-F238E27FC236}">
                <a16:creationId xmlns:a16="http://schemas.microsoft.com/office/drawing/2014/main" id="{789DDDFA-EC11-4544-B69D-BF5A19AF3A11}"/>
              </a:ext>
            </a:extLst>
          </p:cNvPr>
          <p:cNvSpPr txBox="1"/>
          <p:nvPr/>
        </p:nvSpPr>
        <p:spPr>
          <a:xfrm>
            <a:off x="16643027" y="19432291"/>
            <a:ext cx="934390" cy="824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0" hangingPunct="0">
              <a:lnSpc>
                <a:spcPct val="90000"/>
              </a:lnSpc>
              <a:spcAft>
                <a:spcPts val="600"/>
              </a:spcAft>
            </a:pPr>
            <a:r>
              <a:rPr lang="en-US" altLang="zh-CN" sz="1800" b="1">
                <a:latin typeface="Calibri" panose="020F0502020204030204" pitchFamily="34" charset="0"/>
                <a:ea typeface="ＭＳ Ｐゴシック" panose="020B0600070205080204" pitchFamily="34" charset="-128"/>
              </a:rPr>
              <a:t>Smart speaker</a:t>
            </a:r>
            <a:endParaRPr lang="en-US" sz="1800" b="1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>
                <a:latin typeface="Calibri" panose="020F0502020204030204" pitchFamily="34" charset="0"/>
                <a:ea typeface="ＭＳ Ｐゴシック" panose="020B0600070205080204" pitchFamily="34" charset="-128"/>
              </a:rPr>
              <a:t>TOE</a:t>
            </a:r>
            <a:endParaRPr lang="en-US" sz="1800" b="1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8F46D8DF-B2F3-6A41-861F-382538EEC7F9}"/>
              </a:ext>
            </a:extLst>
          </p:cNvPr>
          <p:cNvSpPr/>
          <p:nvPr/>
        </p:nvSpPr>
        <p:spPr>
          <a:xfrm>
            <a:off x="12255078" y="19466285"/>
            <a:ext cx="3913690" cy="393367"/>
          </a:xfrm>
          <a:prstGeom prst="rect">
            <a:avLst/>
          </a:prstGeom>
          <a:solidFill>
            <a:srgbClr val="7D86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s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4" name="TextBox 563">
            <a:extLst>
              <a:ext uri="{FF2B5EF4-FFF2-40B4-BE49-F238E27FC236}">
                <a16:creationId xmlns:a16="http://schemas.microsoft.com/office/drawing/2014/main" id="{A51319AB-36D1-EA42-8960-DE86B9D095E3}"/>
              </a:ext>
            </a:extLst>
          </p:cNvPr>
          <p:cNvSpPr txBox="1"/>
          <p:nvPr/>
        </p:nvSpPr>
        <p:spPr>
          <a:xfrm>
            <a:off x="16643027" y="18415466"/>
            <a:ext cx="868951" cy="498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>
                <a:latin typeface="Calibri"/>
                <a:ea typeface="等线" panose="02010600030101010101" pitchFamily="2" charset="-122"/>
              </a:rPr>
              <a:t>Smart </a:t>
            </a:r>
            <a:br>
              <a:rPr lang="en-US" altLang="zh-CN" sz="1800" b="1">
                <a:latin typeface="Calibri"/>
                <a:ea typeface="等线" panose="02010600030101010101" pitchFamily="2" charset="-122"/>
              </a:rPr>
            </a:br>
            <a:r>
              <a:rPr lang="en-US" altLang="zh-CN" sz="1800" b="1">
                <a:latin typeface="Calibri"/>
                <a:ea typeface="等线" panose="02010600030101010101" pitchFamily="2" charset="-122"/>
              </a:rPr>
              <a:t>speaker</a:t>
            </a:r>
            <a:endParaRPr lang="en-US" sz="1800" b="1">
              <a:latin typeface="Calibri"/>
              <a:ea typeface="ＭＳ Ｐゴシック" panose="020B0600070205080204" pitchFamily="34" charset="-128"/>
            </a:endParaRPr>
          </a:p>
        </p:txBody>
      </p:sp>
      <p:cxnSp>
        <p:nvCxnSpPr>
          <p:cNvPr id="565" name="Straight Arrow Connector 564">
            <a:extLst>
              <a:ext uri="{FF2B5EF4-FFF2-40B4-BE49-F238E27FC236}">
                <a16:creationId xmlns:a16="http://schemas.microsoft.com/office/drawing/2014/main" id="{D94E5035-8A25-FF49-947C-AEDB02E203C5}"/>
              </a:ext>
            </a:extLst>
          </p:cNvPr>
          <p:cNvCxnSpPr>
            <a:cxnSpLocks/>
          </p:cNvCxnSpPr>
          <p:nvPr/>
        </p:nvCxnSpPr>
        <p:spPr>
          <a:xfrm flipV="1">
            <a:off x="17640917" y="18722137"/>
            <a:ext cx="1179721" cy="10430"/>
          </a:xfrm>
          <a:prstGeom prst="straightConnector1">
            <a:avLst/>
          </a:prstGeom>
          <a:noFill/>
          <a:ln w="25400" cap="flat" cmpd="sng" algn="ctr">
            <a:solidFill>
              <a:srgbClr val="00C1DE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566" name="TextBox 565">
            <a:extLst>
              <a:ext uri="{FF2B5EF4-FFF2-40B4-BE49-F238E27FC236}">
                <a16:creationId xmlns:a16="http://schemas.microsoft.com/office/drawing/2014/main" id="{770BB951-503F-0D4F-B0B2-10FF8F42E24D}"/>
              </a:ext>
            </a:extLst>
          </p:cNvPr>
          <p:cNvSpPr txBox="1"/>
          <p:nvPr/>
        </p:nvSpPr>
        <p:spPr>
          <a:xfrm>
            <a:off x="19478697" y="20393262"/>
            <a:ext cx="2089058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rgbClr val="00C1DE"/>
                </a:solidFill>
                <a:latin typeface="Calibri"/>
                <a:ea typeface="ＭＳ Ｐゴシック" panose="020B0600070205080204" pitchFamily="34" charset="-128"/>
              </a:rPr>
              <a:t>Client APP on mobile</a:t>
            </a:r>
          </a:p>
        </p:txBody>
      </p:sp>
      <p:cxnSp>
        <p:nvCxnSpPr>
          <p:cNvPr id="567" name="Straight Arrow Connector 566">
            <a:extLst>
              <a:ext uri="{FF2B5EF4-FFF2-40B4-BE49-F238E27FC236}">
                <a16:creationId xmlns:a16="http://schemas.microsoft.com/office/drawing/2014/main" id="{6DC9703B-4D15-194B-8CC8-58CE5D3C251B}"/>
              </a:ext>
            </a:extLst>
          </p:cNvPr>
          <p:cNvCxnSpPr>
            <a:cxnSpLocks/>
          </p:cNvCxnSpPr>
          <p:nvPr/>
        </p:nvCxnSpPr>
        <p:spPr>
          <a:xfrm>
            <a:off x="17640917" y="21225846"/>
            <a:ext cx="1293646" cy="0"/>
          </a:xfrm>
          <a:prstGeom prst="straightConnector1">
            <a:avLst/>
          </a:prstGeom>
          <a:noFill/>
          <a:ln w="25400" cap="flat" cmpd="sng" algn="ctr">
            <a:solidFill>
              <a:srgbClr val="00C1DE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570" name="Straight Arrow Connector 569">
            <a:extLst>
              <a:ext uri="{FF2B5EF4-FFF2-40B4-BE49-F238E27FC236}">
                <a16:creationId xmlns:a16="http://schemas.microsoft.com/office/drawing/2014/main" id="{E2BDED7D-CAAF-EA45-9F85-5E504FE100C0}"/>
              </a:ext>
            </a:extLst>
          </p:cNvPr>
          <p:cNvCxnSpPr>
            <a:cxnSpLocks/>
          </p:cNvCxnSpPr>
          <p:nvPr/>
        </p:nvCxnSpPr>
        <p:spPr>
          <a:xfrm>
            <a:off x="17640917" y="22368415"/>
            <a:ext cx="2690530" cy="31538"/>
          </a:xfrm>
          <a:prstGeom prst="straightConnector1">
            <a:avLst/>
          </a:prstGeom>
          <a:noFill/>
          <a:ln w="25400" cap="flat" cmpd="sng" algn="ctr">
            <a:solidFill>
              <a:srgbClr val="00C1DE"/>
            </a:solidFill>
            <a:prstDash val="solid"/>
            <a:miter lim="800000"/>
            <a:headEnd type="triangle"/>
            <a:tailEnd type="triangle"/>
          </a:ln>
          <a:effectLst/>
        </p:spPr>
      </p:cxnSp>
      <p:pic>
        <p:nvPicPr>
          <p:cNvPr id="572" name="Graphic 571" descr="Man">
            <a:extLst>
              <a:ext uri="{FF2B5EF4-FFF2-40B4-BE49-F238E27FC236}">
                <a16:creationId xmlns:a16="http://schemas.microsoft.com/office/drawing/2014/main" id="{0E6B89F2-CC78-7944-A336-418DF7B532C1}"/>
              </a:ext>
            </a:extLst>
          </p:cNvPr>
          <p:cNvPicPr>
            <a:picLocks noChangeAspect="1"/>
          </p:cNvPicPr>
          <p:nvPr/>
        </p:nvPicPr>
        <p:blipFill>
          <a:blip r:embed="rId30">
            <a:duotone>
              <a:srgbClr val="0091BD">
                <a:shade val="45000"/>
                <a:satMod val="135000"/>
              </a:srgbClr>
              <a:prstClr val="white"/>
            </a:duotone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0481128" y="21686705"/>
            <a:ext cx="1179119" cy="1100963"/>
          </a:xfrm>
          <a:prstGeom prst="rect">
            <a:avLst/>
          </a:prstGeom>
        </p:spPr>
      </p:pic>
      <p:cxnSp>
        <p:nvCxnSpPr>
          <p:cNvPr id="573" name="Straight Arrow Connector 572">
            <a:extLst>
              <a:ext uri="{FF2B5EF4-FFF2-40B4-BE49-F238E27FC236}">
                <a16:creationId xmlns:a16="http://schemas.microsoft.com/office/drawing/2014/main" id="{3B13B62F-5406-CD4A-A63B-297D5A438B39}"/>
              </a:ext>
            </a:extLst>
          </p:cNvPr>
          <p:cNvCxnSpPr>
            <a:cxnSpLocks/>
          </p:cNvCxnSpPr>
          <p:nvPr/>
        </p:nvCxnSpPr>
        <p:spPr>
          <a:xfrm>
            <a:off x="17640917" y="19955065"/>
            <a:ext cx="2253627" cy="0"/>
          </a:xfrm>
          <a:prstGeom prst="straightConnector1">
            <a:avLst/>
          </a:prstGeom>
          <a:noFill/>
          <a:ln w="25400" cap="flat" cmpd="sng" algn="ctr">
            <a:solidFill>
              <a:srgbClr val="00C1DE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574" name="TextBox 573">
            <a:extLst>
              <a:ext uri="{FF2B5EF4-FFF2-40B4-BE49-F238E27FC236}">
                <a16:creationId xmlns:a16="http://schemas.microsoft.com/office/drawing/2014/main" id="{E8820523-4C5F-D241-94E0-46964F86368F}"/>
              </a:ext>
            </a:extLst>
          </p:cNvPr>
          <p:cNvSpPr txBox="1"/>
          <p:nvPr/>
        </p:nvSpPr>
        <p:spPr>
          <a:xfrm>
            <a:off x="17815530" y="18414253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WAN</a:t>
            </a:r>
          </a:p>
        </p:txBody>
      </p:sp>
      <p:sp>
        <p:nvSpPr>
          <p:cNvPr id="575" name="TextBox 574">
            <a:extLst>
              <a:ext uri="{FF2B5EF4-FFF2-40B4-BE49-F238E27FC236}">
                <a16:creationId xmlns:a16="http://schemas.microsoft.com/office/drawing/2014/main" id="{AC1481EB-FDC9-914E-9747-F9B49BE3B20A}"/>
              </a:ext>
            </a:extLst>
          </p:cNvPr>
          <p:cNvSpPr txBox="1"/>
          <p:nvPr/>
        </p:nvSpPr>
        <p:spPr>
          <a:xfrm>
            <a:off x="18435126" y="19650098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LAN</a:t>
            </a:r>
          </a:p>
        </p:txBody>
      </p:sp>
      <p:sp>
        <p:nvSpPr>
          <p:cNvPr id="576" name="TextBox 575">
            <a:extLst>
              <a:ext uri="{FF2B5EF4-FFF2-40B4-BE49-F238E27FC236}">
                <a16:creationId xmlns:a16="http://schemas.microsoft.com/office/drawing/2014/main" id="{70C2C3D5-331D-2A44-A77B-462C99871CDB}"/>
              </a:ext>
            </a:extLst>
          </p:cNvPr>
          <p:cNvSpPr txBox="1"/>
          <p:nvPr/>
        </p:nvSpPr>
        <p:spPr>
          <a:xfrm>
            <a:off x="17950141" y="20880368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LAN</a:t>
            </a:r>
          </a:p>
        </p:txBody>
      </p:sp>
      <p:sp>
        <p:nvSpPr>
          <p:cNvPr id="577" name="TextBox 576">
            <a:extLst>
              <a:ext uri="{FF2B5EF4-FFF2-40B4-BE49-F238E27FC236}">
                <a16:creationId xmlns:a16="http://schemas.microsoft.com/office/drawing/2014/main" id="{17870353-402B-0248-826A-B3565B5BF652}"/>
              </a:ext>
            </a:extLst>
          </p:cNvPr>
          <p:cNvSpPr txBox="1"/>
          <p:nvPr/>
        </p:nvSpPr>
        <p:spPr>
          <a:xfrm>
            <a:off x="18341282" y="22093716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latin typeface="Calibri"/>
                <a:ea typeface="ＭＳ Ｐゴシック" panose="020B0600070205080204" pitchFamily="34" charset="-128"/>
              </a:rPr>
              <a:t>Voice</a:t>
            </a:r>
          </a:p>
        </p:txBody>
      </p:sp>
      <p:pic>
        <p:nvPicPr>
          <p:cNvPr id="578" name="Graphic 577">
            <a:extLst>
              <a:ext uri="{FF2B5EF4-FFF2-40B4-BE49-F238E27FC236}">
                <a16:creationId xmlns:a16="http://schemas.microsoft.com/office/drawing/2014/main" id="{97FB5D0E-CD7B-224F-BF74-C54F9BD9627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9086226" y="18259446"/>
            <a:ext cx="1245221" cy="698606"/>
          </a:xfrm>
          <a:prstGeom prst="rect">
            <a:avLst/>
          </a:prstGeom>
        </p:spPr>
      </p:pic>
      <p:pic>
        <p:nvPicPr>
          <p:cNvPr id="579" name="Graphic 578" descr="Smart Phone">
            <a:extLst>
              <a:ext uri="{FF2B5EF4-FFF2-40B4-BE49-F238E27FC236}">
                <a16:creationId xmlns:a16="http://schemas.microsoft.com/office/drawing/2014/main" id="{33B56E7D-538A-C049-BE3E-1C17D9FC07C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9984584" y="19468304"/>
            <a:ext cx="1090539" cy="892638"/>
          </a:xfrm>
          <a:prstGeom prst="rect">
            <a:avLst/>
          </a:prstGeom>
        </p:spPr>
      </p:pic>
      <p:pic>
        <p:nvPicPr>
          <p:cNvPr id="580" name="Graphic 579" descr="Fax">
            <a:extLst>
              <a:ext uri="{FF2B5EF4-FFF2-40B4-BE49-F238E27FC236}">
                <a16:creationId xmlns:a16="http://schemas.microsoft.com/office/drawing/2014/main" id="{CA55F99E-D875-FC4C-8B85-6A33A700148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9250751" y="20716473"/>
            <a:ext cx="815611" cy="815611"/>
          </a:xfrm>
          <a:prstGeom prst="rect">
            <a:avLst/>
          </a:prstGeom>
        </p:spPr>
      </p:pic>
      <p:sp>
        <p:nvSpPr>
          <p:cNvPr id="581" name="TextBox 580">
            <a:extLst>
              <a:ext uri="{FF2B5EF4-FFF2-40B4-BE49-F238E27FC236}">
                <a16:creationId xmlns:a16="http://schemas.microsoft.com/office/drawing/2014/main" id="{11F2C3B4-C61D-E24D-80CD-88733AA4DB20}"/>
              </a:ext>
            </a:extLst>
          </p:cNvPr>
          <p:cNvSpPr txBox="1"/>
          <p:nvPr/>
        </p:nvSpPr>
        <p:spPr>
          <a:xfrm>
            <a:off x="18934718" y="21567017"/>
            <a:ext cx="173648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00C1DE"/>
                </a:solidFill>
                <a:latin typeface="Calibri"/>
                <a:ea typeface="等线" panose="02010600030101010101" pitchFamily="2" charset="-122"/>
              </a:rPr>
              <a:t>Home appliance</a:t>
            </a:r>
            <a:endParaRPr lang="en-US" sz="1800" b="1" dirty="0">
              <a:solidFill>
                <a:srgbClr val="00C1DE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582" name="TextBox 581">
            <a:extLst>
              <a:ext uri="{FF2B5EF4-FFF2-40B4-BE49-F238E27FC236}">
                <a16:creationId xmlns:a16="http://schemas.microsoft.com/office/drawing/2014/main" id="{3CC04CB6-538F-344C-BF1F-DA19BC46FFA2}"/>
              </a:ext>
            </a:extLst>
          </p:cNvPr>
          <p:cNvSpPr txBox="1"/>
          <p:nvPr/>
        </p:nvSpPr>
        <p:spPr>
          <a:xfrm>
            <a:off x="19638333" y="22768450"/>
            <a:ext cx="2089058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00C1DE"/>
                </a:solidFill>
                <a:latin typeface="Calibri"/>
                <a:ea typeface="等线" panose="02010600030101010101" pitchFamily="2" charset="-122"/>
              </a:rPr>
              <a:t>Smart speaker users</a:t>
            </a:r>
            <a:endParaRPr lang="en-US" sz="1800" b="1" dirty="0">
              <a:solidFill>
                <a:srgbClr val="00C1DE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583" name="TextBox 582">
            <a:extLst>
              <a:ext uri="{FF2B5EF4-FFF2-40B4-BE49-F238E27FC236}">
                <a16:creationId xmlns:a16="http://schemas.microsoft.com/office/drawing/2014/main" id="{41026785-2EC1-864B-A354-5E3098908E93}"/>
              </a:ext>
            </a:extLst>
          </p:cNvPr>
          <p:cNvSpPr txBox="1"/>
          <p:nvPr/>
        </p:nvSpPr>
        <p:spPr>
          <a:xfrm>
            <a:off x="19174967" y="19002216"/>
            <a:ext cx="173648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rgbClr val="00C1DE"/>
                </a:solidFill>
                <a:latin typeface="Calibri"/>
                <a:ea typeface="ＭＳ Ｐゴシック" panose="020B0600070205080204" pitchFamily="34" charset="-128"/>
              </a:rPr>
              <a:t>Cloud server</a:t>
            </a:r>
          </a:p>
        </p:txBody>
      </p:sp>
      <p:sp>
        <p:nvSpPr>
          <p:cNvPr id="608" name="Title 1">
            <a:extLst>
              <a:ext uri="{FF2B5EF4-FFF2-40B4-BE49-F238E27FC236}">
                <a16:creationId xmlns:a16="http://schemas.microsoft.com/office/drawing/2014/main" id="{069F2F87-BDC4-254D-A68D-E51FBF3664B4}"/>
              </a:ext>
            </a:extLst>
          </p:cNvPr>
          <p:cNvSpPr txBox="1">
            <a:spLocks/>
          </p:cNvSpPr>
          <p:nvPr/>
        </p:nvSpPr>
        <p:spPr>
          <a:xfrm>
            <a:off x="1357956" y="16634341"/>
            <a:ext cx="8526629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Security analysis – 5 step systematic approach</a:t>
            </a:r>
          </a:p>
        </p:txBody>
      </p:sp>
      <p:graphicFrame>
        <p:nvGraphicFramePr>
          <p:cNvPr id="609" name="Content Placeholder 11">
            <a:extLst>
              <a:ext uri="{FF2B5EF4-FFF2-40B4-BE49-F238E27FC236}">
                <a16:creationId xmlns:a16="http://schemas.microsoft.com/office/drawing/2014/main" id="{88EFD4F8-8710-4B41-99F9-D5C7D1681D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958645"/>
              </p:ext>
            </p:extLst>
          </p:nvPr>
        </p:nvGraphicFramePr>
        <p:xfrm>
          <a:off x="1459751" y="17921277"/>
          <a:ext cx="9213625" cy="5138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8" r:lo="rId39" r:qs="rId40" r:cs="rId41"/>
          </a:graphicData>
        </a:graphic>
      </p:graphicFrame>
      <p:grpSp>
        <p:nvGrpSpPr>
          <p:cNvPr id="610" name="Group 609">
            <a:extLst>
              <a:ext uri="{FF2B5EF4-FFF2-40B4-BE49-F238E27FC236}">
                <a16:creationId xmlns:a16="http://schemas.microsoft.com/office/drawing/2014/main" id="{D12F262D-A19D-444D-8A95-DDF00307907C}"/>
              </a:ext>
            </a:extLst>
          </p:cNvPr>
          <p:cNvGrpSpPr/>
          <p:nvPr/>
        </p:nvGrpSpPr>
        <p:grpSpPr>
          <a:xfrm>
            <a:off x="725105" y="17749053"/>
            <a:ext cx="632167" cy="1076860"/>
            <a:chOff x="763276" y="1290285"/>
            <a:chExt cx="632167" cy="1076860"/>
          </a:xfrm>
        </p:grpSpPr>
        <p:sp>
          <p:nvSpPr>
            <p:cNvPr id="611" name="Arrow: Chevron 70">
              <a:extLst>
                <a:ext uri="{FF2B5EF4-FFF2-40B4-BE49-F238E27FC236}">
                  <a16:creationId xmlns:a16="http://schemas.microsoft.com/office/drawing/2014/main" id="{3D66208B-1C86-8B4F-A32B-520D2B52C07E}"/>
                </a:ext>
              </a:extLst>
            </p:cNvPr>
            <p:cNvSpPr/>
            <p:nvPr/>
          </p:nvSpPr>
          <p:spPr>
            <a:xfrm rot="5400000">
              <a:off x="540932" y="1512633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2" name="TextBox 611">
              <a:extLst>
                <a:ext uri="{FF2B5EF4-FFF2-40B4-BE49-F238E27FC236}">
                  <a16:creationId xmlns:a16="http://schemas.microsoft.com/office/drawing/2014/main" id="{BEF55EC2-2519-CA44-8791-7D2A5E1F0287}"/>
                </a:ext>
              </a:extLst>
            </p:cNvPr>
            <p:cNvSpPr txBox="1"/>
            <p:nvPr/>
          </p:nvSpPr>
          <p:spPr>
            <a:xfrm>
              <a:off x="763276" y="1719252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1</a:t>
              </a:r>
            </a:p>
          </p:txBody>
        </p:sp>
      </p:grpSp>
      <p:grpSp>
        <p:nvGrpSpPr>
          <p:cNvPr id="613" name="Group 612">
            <a:extLst>
              <a:ext uri="{FF2B5EF4-FFF2-40B4-BE49-F238E27FC236}">
                <a16:creationId xmlns:a16="http://schemas.microsoft.com/office/drawing/2014/main" id="{0D705F5E-48A8-4B4D-A3F4-3EBB281B4DA9}"/>
              </a:ext>
            </a:extLst>
          </p:cNvPr>
          <p:cNvGrpSpPr/>
          <p:nvPr/>
        </p:nvGrpSpPr>
        <p:grpSpPr>
          <a:xfrm>
            <a:off x="725108" y="18763126"/>
            <a:ext cx="632164" cy="1076860"/>
            <a:chOff x="763275" y="2234648"/>
            <a:chExt cx="632164" cy="1076860"/>
          </a:xfrm>
        </p:grpSpPr>
        <p:sp>
          <p:nvSpPr>
            <p:cNvPr id="614" name="Arrow: Chevron 73">
              <a:extLst>
                <a:ext uri="{FF2B5EF4-FFF2-40B4-BE49-F238E27FC236}">
                  <a16:creationId xmlns:a16="http://schemas.microsoft.com/office/drawing/2014/main" id="{438BB353-D002-0F41-8BBA-9B4F8D9B91C3}"/>
                </a:ext>
              </a:extLst>
            </p:cNvPr>
            <p:cNvSpPr/>
            <p:nvPr/>
          </p:nvSpPr>
          <p:spPr>
            <a:xfrm rot="5400000">
              <a:off x="540927" y="2456996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615" name="TextBox 614">
              <a:extLst>
                <a:ext uri="{FF2B5EF4-FFF2-40B4-BE49-F238E27FC236}">
                  <a16:creationId xmlns:a16="http://schemas.microsoft.com/office/drawing/2014/main" id="{ED40A247-B35D-9241-9C97-F038417A696E}"/>
                </a:ext>
              </a:extLst>
            </p:cNvPr>
            <p:cNvSpPr txBox="1"/>
            <p:nvPr/>
          </p:nvSpPr>
          <p:spPr>
            <a:xfrm>
              <a:off x="763276" y="2658335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2</a:t>
              </a:r>
            </a:p>
          </p:txBody>
        </p:sp>
      </p:grpSp>
      <p:grpSp>
        <p:nvGrpSpPr>
          <p:cNvPr id="616" name="Group 615">
            <a:extLst>
              <a:ext uri="{FF2B5EF4-FFF2-40B4-BE49-F238E27FC236}">
                <a16:creationId xmlns:a16="http://schemas.microsoft.com/office/drawing/2014/main" id="{8001A7A9-A5A1-774B-A5B7-B98D7F38F8E8}"/>
              </a:ext>
            </a:extLst>
          </p:cNvPr>
          <p:cNvGrpSpPr/>
          <p:nvPr/>
        </p:nvGrpSpPr>
        <p:grpSpPr>
          <a:xfrm>
            <a:off x="725109" y="19777199"/>
            <a:ext cx="632166" cy="1076860"/>
            <a:chOff x="763276" y="3096715"/>
            <a:chExt cx="632166" cy="1076860"/>
          </a:xfrm>
        </p:grpSpPr>
        <p:sp>
          <p:nvSpPr>
            <p:cNvPr id="617" name="Arrow: Chevron 76">
              <a:extLst>
                <a:ext uri="{FF2B5EF4-FFF2-40B4-BE49-F238E27FC236}">
                  <a16:creationId xmlns:a16="http://schemas.microsoft.com/office/drawing/2014/main" id="{BFB7B498-185E-2B4A-8520-1D0F6F9DD09A}"/>
                </a:ext>
              </a:extLst>
            </p:cNvPr>
            <p:cNvSpPr/>
            <p:nvPr/>
          </p:nvSpPr>
          <p:spPr>
            <a:xfrm rot="5400000">
              <a:off x="540931" y="3319063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618" name="TextBox 617">
              <a:extLst>
                <a:ext uri="{FF2B5EF4-FFF2-40B4-BE49-F238E27FC236}">
                  <a16:creationId xmlns:a16="http://schemas.microsoft.com/office/drawing/2014/main" id="{7231762D-27CE-964E-8CE4-40BB11EBF8AF}"/>
                </a:ext>
              </a:extLst>
            </p:cNvPr>
            <p:cNvSpPr txBox="1"/>
            <p:nvPr/>
          </p:nvSpPr>
          <p:spPr>
            <a:xfrm>
              <a:off x="763276" y="3486540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3</a:t>
              </a:r>
            </a:p>
          </p:txBody>
        </p:sp>
      </p:grpSp>
      <p:grpSp>
        <p:nvGrpSpPr>
          <p:cNvPr id="619" name="Group 618">
            <a:extLst>
              <a:ext uri="{FF2B5EF4-FFF2-40B4-BE49-F238E27FC236}">
                <a16:creationId xmlns:a16="http://schemas.microsoft.com/office/drawing/2014/main" id="{01BF6238-4BF8-3543-B9D6-E551BBFE79BA}"/>
              </a:ext>
            </a:extLst>
          </p:cNvPr>
          <p:cNvGrpSpPr/>
          <p:nvPr/>
        </p:nvGrpSpPr>
        <p:grpSpPr>
          <a:xfrm>
            <a:off x="725109" y="20791272"/>
            <a:ext cx="632164" cy="1076860"/>
            <a:chOff x="763276" y="3958783"/>
            <a:chExt cx="632164" cy="1076860"/>
          </a:xfrm>
        </p:grpSpPr>
        <p:sp>
          <p:nvSpPr>
            <p:cNvPr id="620" name="Arrow: Chevron 79">
              <a:extLst>
                <a:ext uri="{FF2B5EF4-FFF2-40B4-BE49-F238E27FC236}">
                  <a16:creationId xmlns:a16="http://schemas.microsoft.com/office/drawing/2014/main" id="{5CDAD457-52A1-414A-96CA-C9C5C5F434DB}"/>
                </a:ext>
              </a:extLst>
            </p:cNvPr>
            <p:cNvSpPr/>
            <p:nvPr/>
          </p:nvSpPr>
          <p:spPr>
            <a:xfrm rot="5400000">
              <a:off x="540929" y="4181131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622" name="TextBox 621">
              <a:extLst>
                <a:ext uri="{FF2B5EF4-FFF2-40B4-BE49-F238E27FC236}">
                  <a16:creationId xmlns:a16="http://schemas.microsoft.com/office/drawing/2014/main" id="{CD804042-335E-1048-85EB-8B9D0C21A379}"/>
                </a:ext>
              </a:extLst>
            </p:cNvPr>
            <p:cNvSpPr txBox="1"/>
            <p:nvPr/>
          </p:nvSpPr>
          <p:spPr>
            <a:xfrm>
              <a:off x="763276" y="4330672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4</a:t>
              </a:r>
            </a:p>
          </p:txBody>
        </p:sp>
      </p:grpSp>
      <p:grpSp>
        <p:nvGrpSpPr>
          <p:cNvPr id="623" name="Group 622">
            <a:extLst>
              <a:ext uri="{FF2B5EF4-FFF2-40B4-BE49-F238E27FC236}">
                <a16:creationId xmlns:a16="http://schemas.microsoft.com/office/drawing/2014/main" id="{A19F0466-D3B8-1A47-9B61-342B387F02A9}"/>
              </a:ext>
            </a:extLst>
          </p:cNvPr>
          <p:cNvGrpSpPr/>
          <p:nvPr/>
        </p:nvGrpSpPr>
        <p:grpSpPr>
          <a:xfrm>
            <a:off x="725105" y="21805345"/>
            <a:ext cx="632164" cy="1076858"/>
            <a:chOff x="763275" y="4820849"/>
            <a:chExt cx="632164" cy="1076858"/>
          </a:xfrm>
        </p:grpSpPr>
        <p:sp>
          <p:nvSpPr>
            <p:cNvPr id="624" name="Arrow: Chevron 82">
              <a:extLst>
                <a:ext uri="{FF2B5EF4-FFF2-40B4-BE49-F238E27FC236}">
                  <a16:creationId xmlns:a16="http://schemas.microsoft.com/office/drawing/2014/main" id="{A11B368E-3877-4E4B-A38B-180E5FC47FBC}"/>
                </a:ext>
              </a:extLst>
            </p:cNvPr>
            <p:cNvSpPr/>
            <p:nvPr/>
          </p:nvSpPr>
          <p:spPr>
            <a:xfrm rot="5400000">
              <a:off x="540928" y="5043196"/>
              <a:ext cx="1076858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626" name="TextBox 625">
              <a:extLst>
                <a:ext uri="{FF2B5EF4-FFF2-40B4-BE49-F238E27FC236}">
                  <a16:creationId xmlns:a16="http://schemas.microsoft.com/office/drawing/2014/main" id="{085475A6-51EA-4E4A-990D-91D5CC3C1D99}"/>
                </a:ext>
              </a:extLst>
            </p:cNvPr>
            <p:cNvSpPr txBox="1"/>
            <p:nvPr/>
          </p:nvSpPr>
          <p:spPr>
            <a:xfrm>
              <a:off x="763276" y="5192740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5</a:t>
              </a:r>
            </a:p>
          </p:txBody>
        </p:sp>
      </p:grpSp>
      <p:pic>
        <p:nvPicPr>
          <p:cNvPr id="627" name="Picture 24">
            <a:extLst>
              <a:ext uri="{FF2B5EF4-FFF2-40B4-BE49-F238E27FC236}">
                <a16:creationId xmlns:a16="http://schemas.microsoft.com/office/drawing/2014/main" id="{658C4FEF-3E1F-C549-A91B-0DBB44D6E6B6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9048968" y="17057787"/>
            <a:ext cx="953803" cy="1066016"/>
          </a:xfrm>
          <a:prstGeom prst="rect">
            <a:avLst/>
          </a:prstGeom>
        </p:spPr>
      </p:pic>
      <p:grpSp>
        <p:nvGrpSpPr>
          <p:cNvPr id="628" name="Group 627">
            <a:extLst>
              <a:ext uri="{FF2B5EF4-FFF2-40B4-BE49-F238E27FC236}">
                <a16:creationId xmlns:a16="http://schemas.microsoft.com/office/drawing/2014/main" id="{5256A344-7E01-A640-83EC-32014ED3135C}"/>
              </a:ext>
            </a:extLst>
          </p:cNvPr>
          <p:cNvGrpSpPr/>
          <p:nvPr/>
        </p:nvGrpSpPr>
        <p:grpSpPr>
          <a:xfrm>
            <a:off x="21097075" y="16601444"/>
            <a:ext cx="632167" cy="1076860"/>
            <a:chOff x="763276" y="1290285"/>
            <a:chExt cx="632167" cy="1076860"/>
          </a:xfrm>
        </p:grpSpPr>
        <p:sp>
          <p:nvSpPr>
            <p:cNvPr id="629" name="Arrow: Chevron 70">
              <a:extLst>
                <a:ext uri="{FF2B5EF4-FFF2-40B4-BE49-F238E27FC236}">
                  <a16:creationId xmlns:a16="http://schemas.microsoft.com/office/drawing/2014/main" id="{4CDFFE27-1272-BF49-B942-05E5A9A9ED47}"/>
                </a:ext>
              </a:extLst>
            </p:cNvPr>
            <p:cNvSpPr/>
            <p:nvPr/>
          </p:nvSpPr>
          <p:spPr>
            <a:xfrm rot="5400000">
              <a:off x="540932" y="1512633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0" name="TextBox 629">
              <a:extLst>
                <a:ext uri="{FF2B5EF4-FFF2-40B4-BE49-F238E27FC236}">
                  <a16:creationId xmlns:a16="http://schemas.microsoft.com/office/drawing/2014/main" id="{2694970C-FBF0-3F4D-B751-5D49F40FC5F6}"/>
                </a:ext>
              </a:extLst>
            </p:cNvPr>
            <p:cNvSpPr txBox="1"/>
            <p:nvPr/>
          </p:nvSpPr>
          <p:spPr>
            <a:xfrm>
              <a:off x="763276" y="1719252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1</a:t>
              </a:r>
            </a:p>
          </p:txBody>
        </p:sp>
      </p:grpSp>
      <p:cxnSp>
        <p:nvCxnSpPr>
          <p:cNvPr id="631" name="Straight Connector 630">
            <a:extLst>
              <a:ext uri="{FF2B5EF4-FFF2-40B4-BE49-F238E27FC236}">
                <a16:creationId xmlns:a16="http://schemas.microsoft.com/office/drawing/2014/main" id="{63117163-9B22-8D40-93BD-5CC4D24B72F8}"/>
              </a:ext>
            </a:extLst>
          </p:cNvPr>
          <p:cNvCxnSpPr>
            <a:cxnSpLocks/>
          </p:cNvCxnSpPr>
          <p:nvPr/>
        </p:nvCxnSpPr>
        <p:spPr>
          <a:xfrm>
            <a:off x="21862701" y="16405219"/>
            <a:ext cx="0" cy="7793709"/>
          </a:xfrm>
          <a:prstGeom prst="line">
            <a:avLst/>
          </a:prstGeom>
          <a:ln w="25400">
            <a:solidFill>
              <a:srgbClr val="008F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9" name="Title 1">
            <a:extLst>
              <a:ext uri="{FF2B5EF4-FFF2-40B4-BE49-F238E27FC236}">
                <a16:creationId xmlns:a16="http://schemas.microsoft.com/office/drawing/2014/main" id="{83C08C5D-93E9-D942-AD46-D65F7E11785D}"/>
              </a:ext>
            </a:extLst>
          </p:cNvPr>
          <p:cNvSpPr txBox="1">
            <a:spLocks/>
          </p:cNvSpPr>
          <p:nvPr/>
        </p:nvSpPr>
        <p:spPr>
          <a:xfrm>
            <a:off x="15154298" y="16667574"/>
            <a:ext cx="4439438" cy="7083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TOE use case</a:t>
            </a:r>
          </a:p>
        </p:txBody>
      </p:sp>
      <p:sp>
        <p:nvSpPr>
          <p:cNvPr id="678" name="Title 3">
            <a:extLst>
              <a:ext uri="{FF2B5EF4-FFF2-40B4-BE49-F238E27FC236}">
                <a16:creationId xmlns:a16="http://schemas.microsoft.com/office/drawing/2014/main" id="{37FA2D89-9C64-8847-9A69-C7FEB2AEA1BB}"/>
              </a:ext>
            </a:extLst>
          </p:cNvPr>
          <p:cNvSpPr txBox="1">
            <a:spLocks/>
          </p:cNvSpPr>
          <p:nvPr/>
        </p:nvSpPr>
        <p:spPr>
          <a:xfrm>
            <a:off x="25212423" y="17193568"/>
            <a:ext cx="11353799" cy="666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TOE Actors &amp; Assets</a:t>
            </a:r>
          </a:p>
        </p:txBody>
      </p:sp>
      <p:grpSp>
        <p:nvGrpSpPr>
          <p:cNvPr id="679" name="Group 678">
            <a:extLst>
              <a:ext uri="{FF2B5EF4-FFF2-40B4-BE49-F238E27FC236}">
                <a16:creationId xmlns:a16="http://schemas.microsoft.com/office/drawing/2014/main" id="{C12127AD-A8B6-AC4E-8F88-85BC5E2C4AA7}"/>
              </a:ext>
            </a:extLst>
          </p:cNvPr>
          <p:cNvGrpSpPr/>
          <p:nvPr/>
        </p:nvGrpSpPr>
        <p:grpSpPr>
          <a:xfrm>
            <a:off x="21841894" y="17820527"/>
            <a:ext cx="9590948" cy="5581303"/>
            <a:chOff x="-87704" y="873771"/>
            <a:chExt cx="9590948" cy="5581303"/>
          </a:xfrm>
        </p:grpSpPr>
        <p:sp>
          <p:nvSpPr>
            <p:cNvPr id="680" name="椭圆 28">
              <a:extLst>
                <a:ext uri="{FF2B5EF4-FFF2-40B4-BE49-F238E27FC236}">
                  <a16:creationId xmlns:a16="http://schemas.microsoft.com/office/drawing/2014/main" id="{8C8C42BB-E466-5E45-9DB9-626FB89A4C2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56279" y="3753426"/>
              <a:ext cx="1152525" cy="1152525"/>
            </a:xfrm>
            <a:prstGeom prst="ellipse">
              <a:avLst/>
            </a:prstGeom>
            <a:solidFill>
              <a:srgbClr val="FFBF00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800">
                <a:solidFill>
                  <a:srgbClr val="7030A0"/>
                </a:solidFill>
                <a:latin typeface="Calibri"/>
                <a:sym typeface="宋体" panose="02010600030101010101" pitchFamily="2" charset="-122"/>
              </a:endParaRPr>
            </a:p>
          </p:txBody>
        </p:sp>
        <p:sp>
          <p:nvSpPr>
            <p:cNvPr id="681" name="任意多边形 34">
              <a:extLst>
                <a:ext uri="{FF2B5EF4-FFF2-40B4-BE49-F238E27FC236}">
                  <a16:creationId xmlns:a16="http://schemas.microsoft.com/office/drawing/2014/main" id="{F7CD19E6-8A25-744C-8DB5-F0AE02786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541" y="4896426"/>
              <a:ext cx="3241675" cy="1012825"/>
            </a:xfrm>
            <a:custGeom>
              <a:avLst/>
              <a:gdLst>
                <a:gd name="T0" fmla="*/ 3149150 w 3241762"/>
                <a:gd name="T1" fmla="*/ 0 h 1012510"/>
                <a:gd name="T2" fmla="*/ 3241675 w 3241762"/>
                <a:gd name="T3" fmla="*/ 0 h 1012510"/>
                <a:gd name="T4" fmla="*/ 3241675 w 3241762"/>
                <a:gd name="T5" fmla="*/ 664165 h 1012510"/>
                <a:gd name="T6" fmla="*/ 2893132 w 3241762"/>
                <a:gd name="T7" fmla="*/ 1012825 h 1012510"/>
                <a:gd name="T8" fmla="*/ 0 w 3241762"/>
                <a:gd name="T9" fmla="*/ 1012825 h 1012510"/>
                <a:gd name="T10" fmla="*/ 0 w 3241762"/>
                <a:gd name="T11" fmla="*/ 908413 h 1012510"/>
                <a:gd name="T12" fmla="*/ 2800608 w 3241762"/>
                <a:gd name="T13" fmla="*/ 908413 h 1012510"/>
                <a:gd name="T14" fmla="*/ 3149150 w 3241762"/>
                <a:gd name="T15" fmla="*/ 559752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41762"/>
                <a:gd name="T25" fmla="*/ 0 h 1012510"/>
                <a:gd name="T26" fmla="*/ 3241762 w 3241762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41762" h="1012510">
                  <a:moveTo>
                    <a:pt x="3149235" y="0"/>
                  </a:moveTo>
                  <a:lnTo>
                    <a:pt x="3241762" y="0"/>
                  </a:lnTo>
                  <a:lnTo>
                    <a:pt x="3241762" y="663958"/>
                  </a:lnTo>
                  <a:cubicBezTo>
                    <a:pt x="3241762" y="856458"/>
                    <a:pt x="3085710" y="1012510"/>
                    <a:pt x="2893210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2800683" y="908130"/>
                  </a:lnTo>
                  <a:cubicBezTo>
                    <a:pt x="2993183" y="908130"/>
                    <a:pt x="3149235" y="752078"/>
                    <a:pt x="3149235" y="559578"/>
                  </a:cubicBezTo>
                  <a:lnTo>
                    <a:pt x="3149235" y="0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/>
          </p:spPr>
          <p:txBody>
            <a:bodyPr anchor="ctr"/>
            <a:lstStyle/>
            <a:p>
              <a:pPr algn="l" eaLnBrk="0" hangingPunct="0"/>
              <a:endParaRPr lang="en-US" sz="1800">
                <a:solidFill>
                  <a:srgbClr val="000000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682" name="椭圆 31">
              <a:extLst>
                <a:ext uri="{FF2B5EF4-FFF2-40B4-BE49-F238E27FC236}">
                  <a16:creationId xmlns:a16="http://schemas.microsoft.com/office/drawing/2014/main" id="{B4987791-A81E-D547-A4FB-5835943E904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524989" y="3719167"/>
              <a:ext cx="1152525" cy="1152525"/>
            </a:xfrm>
            <a:prstGeom prst="ellipse">
              <a:avLst/>
            </a:pr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800">
                <a:solidFill>
                  <a:srgbClr val="FFFFFF"/>
                </a:solidFill>
                <a:latin typeface="Calibri"/>
                <a:sym typeface="宋体" panose="02010600030101010101" pitchFamily="2" charset="-122"/>
              </a:endParaRPr>
            </a:p>
          </p:txBody>
        </p:sp>
        <p:sp>
          <p:nvSpPr>
            <p:cNvPr id="683" name="任意多边形 35">
              <a:extLst>
                <a:ext uri="{FF2B5EF4-FFF2-40B4-BE49-F238E27FC236}">
                  <a16:creationId xmlns:a16="http://schemas.microsoft.com/office/drawing/2014/main" id="{EA33ECF0-56BD-8645-9D71-7652997D87F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048600" y="4855817"/>
              <a:ext cx="3454644" cy="938517"/>
            </a:xfrm>
            <a:custGeom>
              <a:avLst/>
              <a:gdLst>
                <a:gd name="T0" fmla="*/ 5295456 w 5388429"/>
                <a:gd name="T1" fmla="*/ 0 h 1012510"/>
                <a:gd name="T2" fmla="*/ 5387975 w 5388429"/>
                <a:gd name="T3" fmla="*/ 0 h 1012510"/>
                <a:gd name="T4" fmla="*/ 5387975 w 5388429"/>
                <a:gd name="T5" fmla="*/ 664165 h 1012510"/>
                <a:gd name="T6" fmla="*/ 5039452 w 5388429"/>
                <a:gd name="T7" fmla="*/ 1012825 h 1012510"/>
                <a:gd name="T8" fmla="*/ 0 w 5388429"/>
                <a:gd name="T9" fmla="*/ 1012825 h 1012510"/>
                <a:gd name="T10" fmla="*/ 0 w 5388429"/>
                <a:gd name="T11" fmla="*/ 908413 h 1012510"/>
                <a:gd name="T12" fmla="*/ 4946933 w 5388429"/>
                <a:gd name="T13" fmla="*/ 908413 h 1012510"/>
                <a:gd name="T14" fmla="*/ 5295456 w 5388429"/>
                <a:gd name="T15" fmla="*/ 559752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88429"/>
                <a:gd name="T25" fmla="*/ 0 h 1012510"/>
                <a:gd name="T26" fmla="*/ 5388429 w 5388429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88429" h="1012510">
                  <a:moveTo>
                    <a:pt x="5295902" y="0"/>
                  </a:moveTo>
                  <a:lnTo>
                    <a:pt x="5388429" y="0"/>
                  </a:lnTo>
                  <a:lnTo>
                    <a:pt x="5388429" y="663958"/>
                  </a:lnTo>
                  <a:cubicBezTo>
                    <a:pt x="5388429" y="856458"/>
                    <a:pt x="5232377" y="1012510"/>
                    <a:pt x="5039877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4947350" y="908130"/>
                  </a:lnTo>
                  <a:cubicBezTo>
                    <a:pt x="5139850" y="908130"/>
                    <a:pt x="5295902" y="752078"/>
                    <a:pt x="5295902" y="559578"/>
                  </a:cubicBezTo>
                  <a:lnTo>
                    <a:pt x="5295902" y="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en-US" sz="18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4" name="文本框 70">
              <a:extLst>
                <a:ext uri="{FF2B5EF4-FFF2-40B4-BE49-F238E27FC236}">
                  <a16:creationId xmlns:a16="http://schemas.microsoft.com/office/drawing/2014/main" id="{D33E3340-00C9-8C41-90DB-F8BE87B2F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9277" y="5936893"/>
              <a:ext cx="9970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en-US" altLang="zh-CN" sz="2400" b="1">
                  <a:solidFill>
                    <a:srgbClr val="FFBF00"/>
                  </a:solidFill>
                  <a:latin typeface="Calibri"/>
                  <a:sym typeface="FZYaoTi" panose="02010601030101010101" pitchFamily="2" charset="-122"/>
                </a:rPr>
                <a:t>Actors</a:t>
              </a:r>
              <a:endParaRPr lang="en-US" altLang="zh-CN" sz="1400">
                <a:solidFill>
                  <a:srgbClr val="FFBF00"/>
                </a:solidFill>
                <a:latin typeface="Calibri"/>
                <a:ea typeface="FZYaoTi" panose="02010601030101010101" pitchFamily="2" charset="-122"/>
                <a:sym typeface="FZYaoTi" panose="02010601030101010101" pitchFamily="2" charset="-122"/>
              </a:endParaRPr>
            </a:p>
          </p:txBody>
        </p:sp>
        <p:sp>
          <p:nvSpPr>
            <p:cNvPr id="685" name="文本框 71">
              <a:extLst>
                <a:ext uri="{FF2B5EF4-FFF2-40B4-BE49-F238E27FC236}">
                  <a16:creationId xmlns:a16="http://schemas.microsoft.com/office/drawing/2014/main" id="{253C8995-9F54-2848-BF33-A60CD8938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7704" y="873771"/>
              <a:ext cx="3798732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3600" b="1" dirty="0">
                  <a:solidFill>
                    <a:srgbClr val="FFFFFF"/>
                  </a:solidFill>
                  <a:latin typeface="Calibri"/>
                  <a:sym typeface="FZYaoTi" panose="02010601030101010101" pitchFamily="2" charset="-122"/>
                </a:rPr>
                <a:t>   </a:t>
              </a:r>
              <a:r>
                <a:rPr lang="en-US" altLang="zh-CN" sz="2000" b="1" dirty="0">
                  <a:solidFill>
                    <a:srgbClr val="000000"/>
                  </a:solidFill>
                  <a:latin typeface="Calibri"/>
                  <a:sym typeface="FZYaoTi" panose="02010601030101010101" pitchFamily="2" charset="-122"/>
                </a:rPr>
                <a:t>Virtual System Admin</a:t>
              </a:r>
              <a:endParaRPr lang="en-US" altLang="zh-CN" sz="1600" b="1" dirty="0">
                <a:solidFill>
                  <a:srgbClr val="000000"/>
                </a:solidFill>
                <a:latin typeface="Calibri"/>
                <a:sym typeface="FZYaoTi" panose="02010601030101010101" pitchFamily="2" charset="-122"/>
              </a:endParaRP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Remote management,</a:t>
              </a:r>
              <a:r>
                <a:rPr lang="zh-CN" altLang="en-US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 </a:t>
              </a:r>
              <a:r>
                <a:rPr lang="en-US" altLang="zh-CN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Firmware update</a:t>
              </a:r>
              <a:endParaRPr lang="en-US" altLang="zh-CN" sz="2000" dirty="0">
                <a:solidFill>
                  <a:srgbClr val="000000"/>
                </a:solidFill>
                <a:latin typeface="Calibri"/>
                <a:ea typeface="FZYaoTi" panose="02010601030101010101" pitchFamily="2" charset="-122"/>
                <a:sym typeface="FZYaoTi" panose="02010601030101010101" pitchFamily="2" charset="-122"/>
              </a:endParaRPr>
            </a:p>
          </p:txBody>
        </p:sp>
        <p:sp>
          <p:nvSpPr>
            <p:cNvPr id="686" name="文本框 70">
              <a:extLst>
                <a:ext uri="{FF2B5EF4-FFF2-40B4-BE49-F238E27FC236}">
                  <a16:creationId xmlns:a16="http://schemas.microsoft.com/office/drawing/2014/main" id="{99F22605-8E11-8147-A55B-130090EDF6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0137" y="5993409"/>
              <a:ext cx="9941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en-US" altLang="zh-CN" sz="2400" b="1">
                  <a:solidFill>
                    <a:srgbClr val="0091BD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Assets</a:t>
              </a:r>
              <a:endParaRPr lang="en-US" altLang="zh-CN" sz="1400">
                <a:solidFill>
                  <a:srgbClr val="0091BD"/>
                </a:solidFill>
                <a:latin typeface="Calibri"/>
                <a:ea typeface="FZYaoTi" panose="02010601030101010101" pitchFamily="2" charset="-122"/>
                <a:sym typeface="FZYaoTi" panose="02010601030101010101" pitchFamily="2" charset="-122"/>
              </a:endParaRPr>
            </a:p>
          </p:txBody>
        </p:sp>
        <p:sp>
          <p:nvSpPr>
            <p:cNvPr id="687" name="文本框 71">
              <a:extLst>
                <a:ext uri="{FF2B5EF4-FFF2-40B4-BE49-F238E27FC236}">
                  <a16:creationId xmlns:a16="http://schemas.microsoft.com/office/drawing/2014/main" id="{7EB484B3-579D-304F-AEAA-EB317F37A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258" y="1652717"/>
              <a:ext cx="3233770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3600" b="1" dirty="0">
                  <a:solidFill>
                    <a:srgbClr val="FFFFFF"/>
                  </a:solidFill>
                  <a:latin typeface="Calibri"/>
                  <a:sym typeface="FZYaoTi" panose="02010601030101010101" pitchFamily="2" charset="-122"/>
                </a:rPr>
                <a:t>  </a:t>
              </a:r>
              <a:r>
                <a:rPr lang="en-US" altLang="zh-CN" sz="2000" b="1" dirty="0">
                  <a:solidFill>
                    <a:srgbClr val="000000"/>
                  </a:solidFill>
                  <a:latin typeface="Calibri"/>
                  <a:sym typeface="FZYaoTi" panose="02010601030101010101" pitchFamily="2" charset="-122"/>
                </a:rPr>
                <a:t>Speaker Owner</a:t>
              </a:r>
              <a:endParaRPr lang="en-US" altLang="zh-CN" sz="1600" b="1" dirty="0">
                <a:solidFill>
                  <a:srgbClr val="000000"/>
                </a:solidFill>
                <a:latin typeface="Calibri"/>
                <a:sym typeface="FZYaoTi" panose="02010601030101010101" pitchFamily="2" charset="-122"/>
              </a:endParaRPr>
            </a:p>
            <a:p>
              <a:pPr marL="285750" indent="-285750" algn="r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Pairing with APP, Personal setting</a:t>
              </a:r>
              <a:endParaRPr lang="en-US" altLang="zh-CN" sz="2000" dirty="0">
                <a:solidFill>
                  <a:srgbClr val="000000"/>
                </a:solidFill>
                <a:latin typeface="Calibri"/>
                <a:ea typeface="FZYaoTi" panose="02010601030101010101" pitchFamily="2" charset="-122"/>
                <a:sym typeface="FZYaoTi" panose="02010601030101010101" pitchFamily="2" charset="-122"/>
              </a:endParaRPr>
            </a:p>
          </p:txBody>
        </p:sp>
        <p:sp>
          <p:nvSpPr>
            <p:cNvPr id="688" name="文本框 71">
              <a:extLst>
                <a:ext uri="{FF2B5EF4-FFF2-40B4-BE49-F238E27FC236}">
                  <a16:creationId xmlns:a16="http://schemas.microsoft.com/office/drawing/2014/main" id="{B32F5288-E509-B24F-A6FD-235210448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30" y="3172710"/>
              <a:ext cx="3645198" cy="2619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18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  <a:sym typeface="FZYaoTi" panose="02010601030101010101" pitchFamily="2" charset="-122"/>
                </a:rPr>
                <a:t>      </a:t>
              </a:r>
              <a:r>
                <a:rPr lang="en-US" altLang="zh-CN" sz="2000" b="1" u="sng" dirty="0">
                  <a:solidFill>
                    <a:srgbClr val="C00000"/>
                  </a:solidFill>
                  <a:latin typeface="Calibri"/>
                  <a:sym typeface="FZYaoTi" panose="02010601030101010101" pitchFamily="2" charset="-122"/>
                </a:rPr>
                <a:t>Malicious Adversaries</a:t>
              </a:r>
            </a:p>
            <a:p>
              <a:pPr lvl="1" algn="r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</a:rPr>
                <a:t> Remote software or network attacker</a:t>
              </a:r>
            </a:p>
            <a:p>
              <a:pPr lvl="1" algn="r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</a:rPr>
                <a:t>Local software and simple hardware attacker</a:t>
              </a:r>
            </a:p>
            <a:p>
              <a:pPr lvl="1" algn="r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</a:rPr>
                <a:t> Other attackers</a:t>
              </a:r>
            </a:p>
            <a:p>
              <a:pPr marL="800100" lvl="1" indent="-342900" algn="r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Tx/>
                <a:buChar char="-"/>
              </a:pPr>
              <a:r>
                <a:rPr lang="en-US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</a:rPr>
                <a:t>Insider attacker from SoC or OEM vendor</a:t>
              </a:r>
            </a:p>
            <a:p>
              <a:pPr lvl="1" algn="r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Tx/>
                <a:buChar char="-"/>
              </a:pPr>
              <a:r>
                <a:rPr lang="en-US" sz="1600" dirty="0">
                  <a:solidFill>
                    <a:srgbClr val="000000"/>
                  </a:solidFill>
                  <a:latin typeface="Calibri"/>
                  <a:ea typeface="FZYaoTi" panose="02010601030101010101" pitchFamily="2" charset="-122"/>
                </a:rPr>
                <a:t>Advanced hardware attacker ($)</a:t>
              </a:r>
            </a:p>
          </p:txBody>
        </p:sp>
        <p:sp>
          <p:nvSpPr>
            <p:cNvPr id="689" name="文本框 71">
              <a:extLst>
                <a:ext uri="{FF2B5EF4-FFF2-40B4-BE49-F238E27FC236}">
                  <a16:creationId xmlns:a16="http://schemas.microsoft.com/office/drawing/2014/main" id="{9B152C86-A1A7-F94A-BA11-9A70689BB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0187" y="2496422"/>
              <a:ext cx="260084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en-US" altLang="zh-CN" sz="3600" b="1" dirty="0">
                  <a:solidFill>
                    <a:srgbClr val="FFFFFF"/>
                  </a:solidFill>
                  <a:latin typeface="Calibri"/>
                  <a:sym typeface="FZYaoTi" panose="02010601030101010101" pitchFamily="2" charset="-122"/>
                </a:rPr>
                <a:t>    </a:t>
              </a:r>
              <a:r>
                <a:rPr lang="en-US" altLang="zh-CN" sz="2000" b="1" dirty="0">
                  <a:solidFill>
                    <a:srgbClr val="000000"/>
                  </a:solidFill>
                  <a:latin typeface="Calibri"/>
                  <a:sym typeface="FZYaoTi" panose="02010601030101010101" pitchFamily="2" charset="-122"/>
                </a:rPr>
                <a:t>Unprivileged User</a:t>
              </a:r>
              <a:endParaRPr lang="en-US" altLang="zh-CN" sz="1600" b="1" dirty="0">
                <a:solidFill>
                  <a:srgbClr val="000000"/>
                </a:solidFill>
                <a:latin typeface="Calibri"/>
                <a:sym typeface="FZYaoTi" panose="02010601030101010101" pitchFamily="2" charset="-122"/>
              </a:endParaRPr>
            </a:p>
          </p:txBody>
        </p:sp>
      </p:grpSp>
      <p:pic>
        <p:nvPicPr>
          <p:cNvPr id="690" name="Graphic 689">
            <a:extLst>
              <a:ext uri="{FF2B5EF4-FFF2-40B4-BE49-F238E27FC236}">
                <a16:creationId xmlns:a16="http://schemas.microsoft.com/office/drawing/2014/main" id="{EEAA0F3E-0156-014E-8B39-6EF28D64C3E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27643498" y="20809219"/>
            <a:ext cx="774700" cy="723900"/>
          </a:xfrm>
          <a:prstGeom prst="rect">
            <a:avLst/>
          </a:prstGeom>
        </p:spPr>
      </p:pic>
      <p:pic>
        <p:nvPicPr>
          <p:cNvPr id="691" name="Graphic 690">
            <a:extLst>
              <a:ext uri="{FF2B5EF4-FFF2-40B4-BE49-F238E27FC236}">
                <a16:creationId xmlns:a16="http://schemas.microsoft.com/office/drawing/2014/main" id="{86D37A08-BE28-F846-8800-86B5925AC9C4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6038288" y="20696378"/>
            <a:ext cx="647700" cy="723900"/>
          </a:xfrm>
          <a:prstGeom prst="rect">
            <a:avLst/>
          </a:prstGeom>
        </p:spPr>
      </p:pic>
      <p:cxnSp>
        <p:nvCxnSpPr>
          <p:cNvPr id="692" name="Straight Connector 691">
            <a:extLst>
              <a:ext uri="{FF2B5EF4-FFF2-40B4-BE49-F238E27FC236}">
                <a16:creationId xmlns:a16="http://schemas.microsoft.com/office/drawing/2014/main" id="{6A81BB67-7E68-D54C-893D-5336A84338FD}"/>
              </a:ext>
            </a:extLst>
          </p:cNvPr>
          <p:cNvCxnSpPr>
            <a:cxnSpLocks/>
          </p:cNvCxnSpPr>
          <p:nvPr/>
        </p:nvCxnSpPr>
        <p:spPr>
          <a:xfrm>
            <a:off x="27229609" y="18304523"/>
            <a:ext cx="0" cy="4803395"/>
          </a:xfrm>
          <a:prstGeom prst="line">
            <a:avLst/>
          </a:prstGeom>
          <a:noFill/>
          <a:ln w="38100" cap="flat" cmpd="sng" algn="ctr">
            <a:solidFill>
              <a:srgbClr val="002B49">
                <a:lumMod val="90000"/>
                <a:lumOff val="10000"/>
              </a:srgbClr>
            </a:solidFill>
            <a:prstDash val="dash"/>
            <a:miter lim="800000"/>
          </a:ln>
          <a:effectLst/>
        </p:spPr>
      </p:cxnSp>
      <p:sp>
        <p:nvSpPr>
          <p:cNvPr id="694" name="文本框 71">
            <a:extLst>
              <a:ext uri="{FF2B5EF4-FFF2-40B4-BE49-F238E27FC236}">
                <a16:creationId xmlns:a16="http://schemas.microsoft.com/office/drawing/2014/main" id="{80333F32-FC08-4049-AED6-A13889116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20169" y="18118852"/>
            <a:ext cx="4175634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TOE Security Function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Firmware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Certificates &amp; Keys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Event Logs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User Data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Login Credentials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System Configurations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Voice Recordings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Resources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Network Communication</a:t>
            </a:r>
          </a:p>
          <a:p>
            <a:pPr marL="285750" marR="0" lvl="0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ＭＳ Ｐゴシック" charset="0"/>
              </a:rPr>
              <a:t>Device Resources</a:t>
            </a:r>
          </a:p>
          <a:p>
            <a:pPr marL="1028700" marR="0" lvl="1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FZYaoTi" panose="02010601030101010101" pitchFamily="2" charset="-122"/>
              </a:rPr>
              <a:t>Microphone array &amp; speakers (HMI)</a:t>
            </a:r>
          </a:p>
          <a:p>
            <a:pPr marL="1028700" marR="0" lvl="1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FZYaoTi" panose="02010601030101010101" pitchFamily="2" charset="-122"/>
              </a:rPr>
              <a:t>computing &amp; power/battery</a:t>
            </a:r>
          </a:p>
          <a:p>
            <a:pPr marL="1028700" marR="0" lvl="1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FZYaoTi" panose="02010601030101010101" pitchFamily="2" charset="-122"/>
              </a:rPr>
              <a:t>network bandwidth</a:t>
            </a:r>
          </a:p>
          <a:p>
            <a:pPr marL="1028700" marR="0" lvl="1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FZYaoTi" panose="02010601030101010101" pitchFamily="2" charset="-122"/>
              </a:rPr>
              <a:t>Volatile and non-volatile storage</a:t>
            </a:r>
          </a:p>
          <a:p>
            <a:pPr marL="1028700" marR="0" lvl="1" indent="-28575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FZYaoTi" panose="02010601030101010101" pitchFamily="2" charset="-122"/>
              </a:rPr>
              <a:t>Debug interface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pic>
        <p:nvPicPr>
          <p:cNvPr id="695" name="Picture 24">
            <a:extLst>
              <a:ext uri="{FF2B5EF4-FFF2-40B4-BE49-F238E27FC236}">
                <a16:creationId xmlns:a16="http://schemas.microsoft.com/office/drawing/2014/main" id="{CE1A66A1-65C0-534D-9FC7-C567A465E112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22390825" y="20148875"/>
            <a:ext cx="739570" cy="568075"/>
          </a:xfrm>
          <a:prstGeom prst="rect">
            <a:avLst/>
          </a:prstGeom>
        </p:spPr>
      </p:pic>
      <p:sp>
        <p:nvSpPr>
          <p:cNvPr id="739" name="Rectangle 738">
            <a:extLst>
              <a:ext uri="{FF2B5EF4-FFF2-40B4-BE49-F238E27FC236}">
                <a16:creationId xmlns:a16="http://schemas.microsoft.com/office/drawing/2014/main" id="{4839D850-3AAC-C84C-BC1F-8EBE8AD4B532}"/>
              </a:ext>
            </a:extLst>
          </p:cNvPr>
          <p:cNvSpPr/>
          <p:nvPr/>
        </p:nvSpPr>
        <p:spPr>
          <a:xfrm>
            <a:off x="400579" y="25881738"/>
            <a:ext cx="5768319" cy="5087893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000000">
                <a:lumMod val="95000"/>
                <a:lumOff val="5000"/>
              </a:srgbClr>
            </a:solidFill>
            <a:prstDash val="sysDot"/>
            <a:miter lim="800000"/>
          </a:ln>
          <a:effectLst/>
        </p:spPr>
        <p:txBody>
          <a:bodyPr rtlCol="0" anchor="t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0" name="Title 1">
            <a:extLst>
              <a:ext uri="{FF2B5EF4-FFF2-40B4-BE49-F238E27FC236}">
                <a16:creationId xmlns:a16="http://schemas.microsoft.com/office/drawing/2014/main" id="{8E5A1ACE-30D0-A84B-8B89-86447061C2D5}"/>
              </a:ext>
            </a:extLst>
          </p:cNvPr>
          <p:cNvSpPr txBox="1">
            <a:spLocks/>
          </p:cNvSpPr>
          <p:nvPr/>
        </p:nvSpPr>
        <p:spPr>
          <a:xfrm>
            <a:off x="727035" y="25314230"/>
            <a:ext cx="11233150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-50" normalizeH="0" baseline="0" noProof="0" dirty="0">
              <a:ln>
                <a:noFill/>
              </a:ln>
              <a:solidFill>
                <a:srgbClr val="0091BD"/>
              </a:solidFill>
              <a:effectLst/>
              <a:uLnTx/>
              <a:uFillTx/>
              <a:latin typeface="Calibri"/>
              <a:ea typeface="ＭＳ Ｐゴシック" charset="0"/>
            </a:endParaRPr>
          </a:p>
        </p:txBody>
      </p:sp>
      <p:sp>
        <p:nvSpPr>
          <p:cNvPr id="741" name="Rectangle 740">
            <a:extLst>
              <a:ext uri="{FF2B5EF4-FFF2-40B4-BE49-F238E27FC236}">
                <a16:creationId xmlns:a16="http://schemas.microsoft.com/office/drawing/2014/main" id="{F4A7D6B1-BBDB-144F-AF02-7D84F47299CB}"/>
              </a:ext>
            </a:extLst>
          </p:cNvPr>
          <p:cNvSpPr/>
          <p:nvPr/>
        </p:nvSpPr>
        <p:spPr>
          <a:xfrm>
            <a:off x="1182176" y="26846024"/>
            <a:ext cx="1829322" cy="1426686"/>
          </a:xfrm>
          <a:prstGeom prst="rect">
            <a:avLst/>
          </a:prstGeom>
          <a:solidFill>
            <a:srgbClr val="95D600">
              <a:lumMod val="75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B42BDE2C-4EE4-4041-8C2F-65BC93A04C07}"/>
              </a:ext>
            </a:extLst>
          </p:cNvPr>
          <p:cNvSpPr txBox="1"/>
          <p:nvPr/>
        </p:nvSpPr>
        <p:spPr>
          <a:xfrm rot="21003637">
            <a:off x="5519734" y="26204505"/>
            <a:ext cx="1829321" cy="221599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 type="triangle"/>
            <a:tailEnd type="triangle"/>
          </a:ln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33E48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+mn-ea"/>
                <a:cs typeface="+mn-cs"/>
              </a:rPr>
              <a:t>Voice Control</a:t>
            </a:r>
          </a:p>
        </p:txBody>
      </p:sp>
      <p:sp>
        <p:nvSpPr>
          <p:cNvPr id="743" name="TextBox 742">
            <a:extLst>
              <a:ext uri="{FF2B5EF4-FFF2-40B4-BE49-F238E27FC236}">
                <a16:creationId xmlns:a16="http://schemas.microsoft.com/office/drawing/2014/main" id="{6637BA3D-BD01-4E49-9702-0E0C2EF9B8A4}"/>
              </a:ext>
            </a:extLst>
          </p:cNvPr>
          <p:cNvSpPr txBox="1"/>
          <p:nvPr/>
        </p:nvSpPr>
        <p:spPr>
          <a:xfrm rot="1192876">
            <a:off x="4591654" y="28771502"/>
            <a:ext cx="250838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Control Command</a:t>
            </a:r>
          </a:p>
        </p:txBody>
      </p:sp>
      <p:sp>
        <p:nvSpPr>
          <p:cNvPr id="746" name="TextBox 745">
            <a:extLst>
              <a:ext uri="{FF2B5EF4-FFF2-40B4-BE49-F238E27FC236}">
                <a16:creationId xmlns:a16="http://schemas.microsoft.com/office/drawing/2014/main" id="{76946B9F-B5CB-D54F-9D73-B1F07C5A13E8}"/>
              </a:ext>
            </a:extLst>
          </p:cNvPr>
          <p:cNvSpPr txBox="1"/>
          <p:nvPr/>
        </p:nvSpPr>
        <p:spPr>
          <a:xfrm>
            <a:off x="450954" y="28959497"/>
            <a:ext cx="1578625" cy="5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1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Trust</a:t>
            </a:r>
            <a:r>
              <a:rPr lang="en-US" sz="21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 </a:t>
            </a:r>
            <a:r>
              <a:rPr lang="en-US" sz="21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Boundary</a:t>
            </a:r>
          </a:p>
        </p:txBody>
      </p:sp>
      <p:sp>
        <p:nvSpPr>
          <p:cNvPr id="747" name="Oval 746">
            <a:extLst>
              <a:ext uri="{FF2B5EF4-FFF2-40B4-BE49-F238E27FC236}">
                <a16:creationId xmlns:a16="http://schemas.microsoft.com/office/drawing/2014/main" id="{B313B5DB-8DBF-244A-90B7-34DB52553661}"/>
              </a:ext>
            </a:extLst>
          </p:cNvPr>
          <p:cNvSpPr/>
          <p:nvPr/>
        </p:nvSpPr>
        <p:spPr>
          <a:xfrm>
            <a:off x="3518447" y="30075516"/>
            <a:ext cx="1331321" cy="734334"/>
          </a:xfrm>
          <a:prstGeom prst="ellipse">
            <a:avLst/>
          </a:prstGeom>
          <a:solidFill>
            <a:srgbClr val="FFC7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Digital ports</a:t>
            </a:r>
          </a:p>
        </p:txBody>
      </p:sp>
      <p:sp>
        <p:nvSpPr>
          <p:cNvPr id="748" name="TextBox 747">
            <a:extLst>
              <a:ext uri="{FF2B5EF4-FFF2-40B4-BE49-F238E27FC236}">
                <a16:creationId xmlns:a16="http://schemas.microsoft.com/office/drawing/2014/main" id="{26D662D8-D9F2-F543-B961-D7674EC41ADA}"/>
              </a:ext>
            </a:extLst>
          </p:cNvPr>
          <p:cNvSpPr txBox="1"/>
          <p:nvPr/>
        </p:nvSpPr>
        <p:spPr>
          <a:xfrm>
            <a:off x="7462380" y="29094760"/>
            <a:ext cx="2089058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rgbClr val="00C1DE"/>
                </a:solidFill>
                <a:latin typeface="Calibri"/>
                <a:ea typeface="ＭＳ Ｐゴシック" panose="020B0600070205080204" pitchFamily="34" charset="-128"/>
              </a:rPr>
              <a:t>           Mobile app</a:t>
            </a:r>
          </a:p>
        </p:txBody>
      </p:sp>
      <p:pic>
        <p:nvPicPr>
          <p:cNvPr id="751" name="Graphic 750" descr="Man">
            <a:extLst>
              <a:ext uri="{FF2B5EF4-FFF2-40B4-BE49-F238E27FC236}">
                <a16:creationId xmlns:a16="http://schemas.microsoft.com/office/drawing/2014/main" id="{1DB82ECE-06D8-5C48-A8F7-2055F2DE533D}"/>
              </a:ext>
            </a:extLst>
          </p:cNvPr>
          <p:cNvPicPr>
            <a:picLocks noChangeAspect="1"/>
          </p:cNvPicPr>
          <p:nvPr/>
        </p:nvPicPr>
        <p:blipFill>
          <a:blip r:embed="rId30">
            <a:duotone>
              <a:srgbClr val="0091BD">
                <a:shade val="45000"/>
                <a:satMod val="135000"/>
              </a:srgbClr>
              <a:prstClr val="white"/>
            </a:duotone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919151" y="25516568"/>
            <a:ext cx="1179119" cy="1100963"/>
          </a:xfrm>
          <a:prstGeom prst="rect">
            <a:avLst/>
          </a:prstGeom>
        </p:spPr>
      </p:pic>
      <p:sp>
        <p:nvSpPr>
          <p:cNvPr id="763" name="TextBox 762">
            <a:extLst>
              <a:ext uri="{FF2B5EF4-FFF2-40B4-BE49-F238E27FC236}">
                <a16:creationId xmlns:a16="http://schemas.microsoft.com/office/drawing/2014/main" id="{16579E11-9CF5-3143-A727-6F21DFD5A656}"/>
              </a:ext>
            </a:extLst>
          </p:cNvPr>
          <p:cNvSpPr txBox="1"/>
          <p:nvPr/>
        </p:nvSpPr>
        <p:spPr>
          <a:xfrm>
            <a:off x="7696908" y="28404283"/>
            <a:ext cx="984422" cy="2492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rPr>
              <a:t>LAN</a:t>
            </a:r>
          </a:p>
        </p:txBody>
      </p:sp>
      <p:pic>
        <p:nvPicPr>
          <p:cNvPr id="764" name="Graphic 763">
            <a:extLst>
              <a:ext uri="{FF2B5EF4-FFF2-40B4-BE49-F238E27FC236}">
                <a16:creationId xmlns:a16="http://schemas.microsoft.com/office/drawing/2014/main" id="{8BEEBA69-B602-284B-A193-4AE5315900A7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7886100" y="27216437"/>
            <a:ext cx="1245221" cy="698606"/>
          </a:xfrm>
          <a:prstGeom prst="rect">
            <a:avLst/>
          </a:prstGeom>
        </p:spPr>
      </p:pic>
      <p:pic>
        <p:nvPicPr>
          <p:cNvPr id="765" name="Graphic 764" descr="Smart Phone">
            <a:extLst>
              <a:ext uri="{FF2B5EF4-FFF2-40B4-BE49-F238E27FC236}">
                <a16:creationId xmlns:a16="http://schemas.microsoft.com/office/drawing/2014/main" id="{E5029913-BC77-A84E-8A6B-9766F106A87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963441" y="28178576"/>
            <a:ext cx="1090539" cy="892638"/>
          </a:xfrm>
          <a:prstGeom prst="rect">
            <a:avLst/>
          </a:prstGeom>
        </p:spPr>
      </p:pic>
      <p:pic>
        <p:nvPicPr>
          <p:cNvPr id="767" name="Graphic 766" descr="Fax">
            <a:extLst>
              <a:ext uri="{FF2B5EF4-FFF2-40B4-BE49-F238E27FC236}">
                <a16:creationId xmlns:a16="http://schemas.microsoft.com/office/drawing/2014/main" id="{FB6053C8-144F-DE43-924D-CC9EB37B664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100905" y="29453915"/>
            <a:ext cx="815611" cy="815611"/>
          </a:xfrm>
          <a:prstGeom prst="rect">
            <a:avLst/>
          </a:prstGeom>
        </p:spPr>
      </p:pic>
      <p:sp>
        <p:nvSpPr>
          <p:cNvPr id="768" name="TextBox 767">
            <a:extLst>
              <a:ext uri="{FF2B5EF4-FFF2-40B4-BE49-F238E27FC236}">
                <a16:creationId xmlns:a16="http://schemas.microsoft.com/office/drawing/2014/main" id="{5C2E47B0-82B2-D744-B9E4-2DEFD0BADA93}"/>
              </a:ext>
            </a:extLst>
          </p:cNvPr>
          <p:cNvSpPr txBox="1"/>
          <p:nvPr/>
        </p:nvSpPr>
        <p:spPr>
          <a:xfrm>
            <a:off x="7696908" y="30325764"/>
            <a:ext cx="173648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00C1DE"/>
                </a:solidFill>
                <a:latin typeface="Calibri"/>
                <a:ea typeface="等线" panose="02010600030101010101" pitchFamily="2" charset="-122"/>
              </a:rPr>
              <a:t>Home appliance</a:t>
            </a:r>
            <a:endParaRPr lang="en-US" sz="1800" b="1" dirty="0">
              <a:solidFill>
                <a:srgbClr val="00C1DE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769" name="TextBox 768">
            <a:extLst>
              <a:ext uri="{FF2B5EF4-FFF2-40B4-BE49-F238E27FC236}">
                <a16:creationId xmlns:a16="http://schemas.microsoft.com/office/drawing/2014/main" id="{16EC8553-2D74-AA42-9A57-12E31BFE853E}"/>
              </a:ext>
            </a:extLst>
          </p:cNvPr>
          <p:cNvSpPr txBox="1"/>
          <p:nvPr/>
        </p:nvSpPr>
        <p:spPr>
          <a:xfrm>
            <a:off x="8269652" y="26629834"/>
            <a:ext cx="828618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00C1DE"/>
                </a:solidFill>
                <a:latin typeface="Calibri"/>
                <a:ea typeface="等线" panose="02010600030101010101" pitchFamily="2" charset="-122"/>
              </a:rPr>
              <a:t>User</a:t>
            </a:r>
            <a:endParaRPr lang="en-US" sz="1800" b="1" dirty="0">
              <a:solidFill>
                <a:srgbClr val="00C1DE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770" name="TextBox 769">
            <a:extLst>
              <a:ext uri="{FF2B5EF4-FFF2-40B4-BE49-F238E27FC236}">
                <a16:creationId xmlns:a16="http://schemas.microsoft.com/office/drawing/2014/main" id="{C3CF5FCA-8610-8C46-A227-8B113A0D4639}"/>
              </a:ext>
            </a:extLst>
          </p:cNvPr>
          <p:cNvSpPr txBox="1"/>
          <p:nvPr/>
        </p:nvSpPr>
        <p:spPr>
          <a:xfrm>
            <a:off x="7919151" y="27906552"/>
            <a:ext cx="1736482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800" b="1" dirty="0">
                <a:solidFill>
                  <a:srgbClr val="00C1DE"/>
                </a:solidFill>
                <a:latin typeface="Calibri"/>
                <a:ea typeface="ＭＳ Ｐゴシック" panose="020B0600070205080204" pitchFamily="34" charset="-128"/>
              </a:rPr>
              <a:t>Cloud server</a:t>
            </a:r>
          </a:p>
        </p:txBody>
      </p:sp>
      <p:sp>
        <p:nvSpPr>
          <p:cNvPr id="771" name="Rectangle 770">
            <a:extLst>
              <a:ext uri="{FF2B5EF4-FFF2-40B4-BE49-F238E27FC236}">
                <a16:creationId xmlns:a16="http://schemas.microsoft.com/office/drawing/2014/main" id="{BF11FFE4-1295-3B45-90C0-11D547A896B1}"/>
              </a:ext>
            </a:extLst>
          </p:cNvPr>
          <p:cNvSpPr/>
          <p:nvPr/>
        </p:nvSpPr>
        <p:spPr>
          <a:xfrm>
            <a:off x="8907593" y="25704999"/>
            <a:ext cx="1451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Voice attacks</a:t>
            </a:r>
          </a:p>
        </p:txBody>
      </p:sp>
      <p:sp>
        <p:nvSpPr>
          <p:cNvPr id="772" name="Rectangle 771">
            <a:extLst>
              <a:ext uri="{FF2B5EF4-FFF2-40B4-BE49-F238E27FC236}">
                <a16:creationId xmlns:a16="http://schemas.microsoft.com/office/drawing/2014/main" id="{13A54A4E-B386-BB40-A1CE-4975F77468EE}"/>
              </a:ext>
            </a:extLst>
          </p:cNvPr>
          <p:cNvSpPr/>
          <p:nvPr/>
        </p:nvSpPr>
        <p:spPr>
          <a:xfrm>
            <a:off x="419202" y="25974226"/>
            <a:ext cx="1555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800" b="1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Smart speaker</a:t>
            </a:r>
          </a:p>
        </p:txBody>
      </p:sp>
      <p:sp>
        <p:nvSpPr>
          <p:cNvPr id="773" name="Rectangle 772">
            <a:extLst>
              <a:ext uri="{FF2B5EF4-FFF2-40B4-BE49-F238E27FC236}">
                <a16:creationId xmlns:a16="http://schemas.microsoft.com/office/drawing/2014/main" id="{141D3E01-A618-B446-B2BB-ABDEA207AD74}"/>
              </a:ext>
            </a:extLst>
          </p:cNvPr>
          <p:cNvSpPr/>
          <p:nvPr/>
        </p:nvSpPr>
        <p:spPr>
          <a:xfrm>
            <a:off x="8908885" y="26672709"/>
            <a:ext cx="1858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Communication, </a:t>
            </a:r>
          </a:p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Software &amp; Lifecycle attacks</a:t>
            </a:r>
          </a:p>
        </p:txBody>
      </p:sp>
      <p:sp>
        <p:nvSpPr>
          <p:cNvPr id="774" name="Oval 773">
            <a:extLst>
              <a:ext uri="{FF2B5EF4-FFF2-40B4-BE49-F238E27FC236}">
                <a16:creationId xmlns:a16="http://schemas.microsoft.com/office/drawing/2014/main" id="{6D8F72E0-9D73-564F-BAAC-097D03A08FBF}"/>
              </a:ext>
            </a:extLst>
          </p:cNvPr>
          <p:cNvSpPr/>
          <p:nvPr/>
        </p:nvSpPr>
        <p:spPr>
          <a:xfrm>
            <a:off x="4153990" y="29047230"/>
            <a:ext cx="1331321" cy="734334"/>
          </a:xfrm>
          <a:prstGeom prst="ellipse">
            <a:avLst/>
          </a:prstGeom>
          <a:solidFill>
            <a:srgbClr val="FFC700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Storage</a:t>
            </a:r>
          </a:p>
        </p:txBody>
      </p:sp>
      <p:cxnSp>
        <p:nvCxnSpPr>
          <p:cNvPr id="775" name="Straight Arrow Connector 774">
            <a:extLst>
              <a:ext uri="{FF2B5EF4-FFF2-40B4-BE49-F238E27FC236}">
                <a16:creationId xmlns:a16="http://schemas.microsoft.com/office/drawing/2014/main" id="{8EA1C2EC-85AC-0341-968E-D3A1EAFBC028}"/>
              </a:ext>
            </a:extLst>
          </p:cNvPr>
          <p:cNvCxnSpPr>
            <a:cxnSpLocks/>
          </p:cNvCxnSpPr>
          <p:nvPr/>
        </p:nvCxnSpPr>
        <p:spPr>
          <a:xfrm flipH="1">
            <a:off x="3109523" y="26244157"/>
            <a:ext cx="4809628" cy="698375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76" name="Straight Arrow Connector 775">
            <a:extLst>
              <a:ext uri="{FF2B5EF4-FFF2-40B4-BE49-F238E27FC236}">
                <a16:creationId xmlns:a16="http://schemas.microsoft.com/office/drawing/2014/main" id="{F4C045D0-AE08-8E4A-9AE6-E460AE5517DF}"/>
              </a:ext>
            </a:extLst>
          </p:cNvPr>
          <p:cNvCxnSpPr>
            <a:cxnSpLocks/>
          </p:cNvCxnSpPr>
          <p:nvPr/>
        </p:nvCxnSpPr>
        <p:spPr>
          <a:xfrm flipH="1" flipV="1">
            <a:off x="3171686" y="27265714"/>
            <a:ext cx="4458803" cy="523215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77" name="Straight Arrow Connector 776">
            <a:extLst>
              <a:ext uri="{FF2B5EF4-FFF2-40B4-BE49-F238E27FC236}">
                <a16:creationId xmlns:a16="http://schemas.microsoft.com/office/drawing/2014/main" id="{0C48FBAB-6B88-714A-A233-CED86E668DEA}"/>
              </a:ext>
            </a:extLst>
          </p:cNvPr>
          <p:cNvCxnSpPr>
            <a:cxnSpLocks/>
          </p:cNvCxnSpPr>
          <p:nvPr/>
        </p:nvCxnSpPr>
        <p:spPr>
          <a:xfrm flipH="1" flipV="1">
            <a:off x="3126797" y="27993792"/>
            <a:ext cx="4503692" cy="1818666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78" name="Straight Arrow Connector 777">
            <a:extLst>
              <a:ext uri="{FF2B5EF4-FFF2-40B4-BE49-F238E27FC236}">
                <a16:creationId xmlns:a16="http://schemas.microsoft.com/office/drawing/2014/main" id="{954A5FE4-9FC1-844F-9949-55D904C706CA}"/>
              </a:ext>
            </a:extLst>
          </p:cNvPr>
          <p:cNvCxnSpPr>
            <a:cxnSpLocks/>
          </p:cNvCxnSpPr>
          <p:nvPr/>
        </p:nvCxnSpPr>
        <p:spPr>
          <a:xfrm flipH="1" flipV="1">
            <a:off x="3120085" y="27647477"/>
            <a:ext cx="4716807" cy="1065786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79" name="Straight Arrow Connector 778">
            <a:extLst>
              <a:ext uri="{FF2B5EF4-FFF2-40B4-BE49-F238E27FC236}">
                <a16:creationId xmlns:a16="http://schemas.microsoft.com/office/drawing/2014/main" id="{2D12802C-2BF8-FC4D-8A04-38A192E0B01F}"/>
              </a:ext>
            </a:extLst>
          </p:cNvPr>
          <p:cNvCxnSpPr>
            <a:cxnSpLocks/>
          </p:cNvCxnSpPr>
          <p:nvPr/>
        </p:nvCxnSpPr>
        <p:spPr>
          <a:xfrm flipH="1" flipV="1">
            <a:off x="2507347" y="28403781"/>
            <a:ext cx="1717171" cy="905816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80" name="Straight Arrow Connector 779">
            <a:extLst>
              <a:ext uri="{FF2B5EF4-FFF2-40B4-BE49-F238E27FC236}">
                <a16:creationId xmlns:a16="http://schemas.microsoft.com/office/drawing/2014/main" id="{87579A02-0A38-5A4D-9DCC-9ED8E5EAA176}"/>
              </a:ext>
            </a:extLst>
          </p:cNvPr>
          <p:cNvCxnSpPr>
            <a:cxnSpLocks/>
          </p:cNvCxnSpPr>
          <p:nvPr/>
        </p:nvCxnSpPr>
        <p:spPr>
          <a:xfrm flipH="1" flipV="1">
            <a:off x="2180694" y="28403780"/>
            <a:ext cx="1329454" cy="1755130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781" name="TextBox 780">
            <a:extLst>
              <a:ext uri="{FF2B5EF4-FFF2-40B4-BE49-F238E27FC236}">
                <a16:creationId xmlns:a16="http://schemas.microsoft.com/office/drawing/2014/main" id="{87CA738E-6580-3447-876D-46C5EC17F3E5}"/>
              </a:ext>
            </a:extLst>
          </p:cNvPr>
          <p:cNvSpPr txBox="1"/>
          <p:nvPr/>
        </p:nvSpPr>
        <p:spPr>
          <a:xfrm rot="2001947">
            <a:off x="5062426" y="27888105"/>
            <a:ext cx="2579436" cy="520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Authentication &amp; </a:t>
            </a:r>
          </a:p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Secure Communication</a:t>
            </a:r>
          </a:p>
        </p:txBody>
      </p:sp>
      <p:sp>
        <p:nvSpPr>
          <p:cNvPr id="782" name="Rectangle 781">
            <a:extLst>
              <a:ext uri="{FF2B5EF4-FFF2-40B4-BE49-F238E27FC236}">
                <a16:creationId xmlns:a16="http://schemas.microsoft.com/office/drawing/2014/main" id="{573C9568-E846-4344-9AA8-AAE37B10A286}"/>
              </a:ext>
            </a:extLst>
          </p:cNvPr>
          <p:cNvSpPr/>
          <p:nvPr/>
        </p:nvSpPr>
        <p:spPr>
          <a:xfrm>
            <a:off x="8908885" y="28234944"/>
            <a:ext cx="2729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Communication &amp; Software attacks</a:t>
            </a:r>
          </a:p>
        </p:txBody>
      </p:sp>
      <p:sp>
        <p:nvSpPr>
          <p:cNvPr id="783" name="Rectangle 782">
            <a:extLst>
              <a:ext uri="{FF2B5EF4-FFF2-40B4-BE49-F238E27FC236}">
                <a16:creationId xmlns:a16="http://schemas.microsoft.com/office/drawing/2014/main" id="{9B2F9473-951B-8144-8704-1A981B67F3F8}"/>
              </a:ext>
            </a:extLst>
          </p:cNvPr>
          <p:cNvSpPr/>
          <p:nvPr/>
        </p:nvSpPr>
        <p:spPr>
          <a:xfrm>
            <a:off x="8923633" y="29623775"/>
            <a:ext cx="2729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Communication </a:t>
            </a:r>
          </a:p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attacks</a:t>
            </a:r>
          </a:p>
        </p:txBody>
      </p:sp>
      <p:sp>
        <p:nvSpPr>
          <p:cNvPr id="784" name="Rectangle 783">
            <a:extLst>
              <a:ext uri="{FF2B5EF4-FFF2-40B4-BE49-F238E27FC236}">
                <a16:creationId xmlns:a16="http://schemas.microsoft.com/office/drawing/2014/main" id="{E9187708-3C84-B04B-918E-3FF8FD63EB5F}"/>
              </a:ext>
            </a:extLst>
          </p:cNvPr>
          <p:cNvSpPr/>
          <p:nvPr/>
        </p:nvSpPr>
        <p:spPr>
          <a:xfrm>
            <a:off x="7677285" y="30867891"/>
            <a:ext cx="2729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361" eaLnBrk="0" hangingPunct="0">
              <a:defRPr/>
            </a:pPr>
            <a:r>
              <a:rPr lang="en-GB" sz="1800" b="1" kern="0" dirty="0">
                <a:solidFill>
                  <a:srgbClr val="FF6B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Hardware, Software &amp; Lifecycle attacks</a:t>
            </a:r>
          </a:p>
        </p:txBody>
      </p:sp>
      <p:pic>
        <p:nvPicPr>
          <p:cNvPr id="785" name="Picture 24">
            <a:extLst>
              <a:ext uri="{FF2B5EF4-FFF2-40B4-BE49-F238E27FC236}">
                <a16:creationId xmlns:a16="http://schemas.microsoft.com/office/drawing/2014/main" id="{86ECC06B-038C-AD42-9A67-05D984A60AC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6801732" y="30753131"/>
            <a:ext cx="739570" cy="568075"/>
          </a:xfrm>
          <a:prstGeom prst="rect">
            <a:avLst/>
          </a:prstGeom>
        </p:spPr>
      </p:pic>
      <p:cxnSp>
        <p:nvCxnSpPr>
          <p:cNvPr id="786" name="Straight Arrow Connector 785">
            <a:extLst>
              <a:ext uri="{FF2B5EF4-FFF2-40B4-BE49-F238E27FC236}">
                <a16:creationId xmlns:a16="http://schemas.microsoft.com/office/drawing/2014/main" id="{AA71C840-F610-B24B-A287-5E381D439F8E}"/>
              </a:ext>
            </a:extLst>
          </p:cNvPr>
          <p:cNvCxnSpPr>
            <a:cxnSpLocks/>
          </p:cNvCxnSpPr>
          <p:nvPr/>
        </p:nvCxnSpPr>
        <p:spPr>
          <a:xfrm flipH="1" flipV="1">
            <a:off x="4858067" y="30500195"/>
            <a:ext cx="1686812" cy="725090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ysDot"/>
            <a:miter lim="800000"/>
            <a:headEnd type="triangle"/>
            <a:tailEnd type="triangle"/>
          </a:ln>
          <a:effectLst/>
        </p:spPr>
      </p:cxnSp>
      <p:cxnSp>
        <p:nvCxnSpPr>
          <p:cNvPr id="787" name="Straight Arrow Connector 786">
            <a:extLst>
              <a:ext uri="{FF2B5EF4-FFF2-40B4-BE49-F238E27FC236}">
                <a16:creationId xmlns:a16="http://schemas.microsoft.com/office/drawing/2014/main" id="{0090D9A3-B05F-C148-AC0B-6F9592A721BD}"/>
              </a:ext>
            </a:extLst>
          </p:cNvPr>
          <p:cNvCxnSpPr>
            <a:cxnSpLocks/>
          </p:cNvCxnSpPr>
          <p:nvPr/>
        </p:nvCxnSpPr>
        <p:spPr>
          <a:xfrm flipH="1" flipV="1">
            <a:off x="5239319" y="29855381"/>
            <a:ext cx="1361393" cy="1181787"/>
          </a:xfrm>
          <a:prstGeom prst="straightConnector1">
            <a:avLst/>
          </a:prstGeom>
          <a:noFill/>
          <a:ln w="25400" cap="flat" cmpd="sng" algn="ctr">
            <a:solidFill>
              <a:srgbClr val="333E48"/>
            </a:solidFill>
            <a:prstDash val="sysDot"/>
            <a:miter lim="800000"/>
            <a:headEnd type="triangle"/>
            <a:tailEnd type="triangle"/>
          </a:ln>
          <a:effectLst/>
        </p:spPr>
      </p:cxnSp>
      <p:sp>
        <p:nvSpPr>
          <p:cNvPr id="788" name="TextBox 787">
            <a:extLst>
              <a:ext uri="{FF2B5EF4-FFF2-40B4-BE49-F238E27FC236}">
                <a16:creationId xmlns:a16="http://schemas.microsoft.com/office/drawing/2014/main" id="{99201A49-C7AC-E34B-A3AA-162C35A68FEE}"/>
              </a:ext>
            </a:extLst>
          </p:cNvPr>
          <p:cNvSpPr txBox="1"/>
          <p:nvPr/>
        </p:nvSpPr>
        <p:spPr>
          <a:xfrm>
            <a:off x="6779558" y="31338311"/>
            <a:ext cx="993549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00C1DE"/>
                </a:solidFill>
                <a:latin typeface="Calibri"/>
                <a:ea typeface="等线" panose="02010600030101010101" pitchFamily="2" charset="-122"/>
              </a:rPr>
              <a:t>Attacker</a:t>
            </a:r>
            <a:endParaRPr lang="en-US" sz="1800" b="1" dirty="0">
              <a:solidFill>
                <a:srgbClr val="00C1DE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789" name="TextBox 788">
            <a:extLst>
              <a:ext uri="{FF2B5EF4-FFF2-40B4-BE49-F238E27FC236}">
                <a16:creationId xmlns:a16="http://schemas.microsoft.com/office/drawing/2014/main" id="{6BA41497-F0EC-BE40-8C04-EB549CB9E4CD}"/>
              </a:ext>
            </a:extLst>
          </p:cNvPr>
          <p:cNvSpPr txBox="1"/>
          <p:nvPr/>
        </p:nvSpPr>
        <p:spPr>
          <a:xfrm rot="3980938">
            <a:off x="5305413" y="30541766"/>
            <a:ext cx="1300864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Physical access</a:t>
            </a:r>
          </a:p>
        </p:txBody>
      </p:sp>
      <p:sp>
        <p:nvSpPr>
          <p:cNvPr id="744" name="TextBox 743">
            <a:extLst>
              <a:ext uri="{FF2B5EF4-FFF2-40B4-BE49-F238E27FC236}">
                <a16:creationId xmlns:a16="http://schemas.microsoft.com/office/drawing/2014/main" id="{939A3A10-88C2-E249-B3F8-66BC4DBE7FEB}"/>
              </a:ext>
            </a:extLst>
          </p:cNvPr>
          <p:cNvSpPr txBox="1"/>
          <p:nvPr/>
        </p:nvSpPr>
        <p:spPr>
          <a:xfrm>
            <a:off x="2999636" y="28691912"/>
            <a:ext cx="130086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Load/Store Code &amp; Data</a:t>
            </a:r>
          </a:p>
        </p:txBody>
      </p:sp>
      <p:sp>
        <p:nvSpPr>
          <p:cNvPr id="745" name="TextBox 744">
            <a:extLst>
              <a:ext uri="{FF2B5EF4-FFF2-40B4-BE49-F238E27FC236}">
                <a16:creationId xmlns:a16="http://schemas.microsoft.com/office/drawing/2014/main" id="{9DEDC66F-D380-B444-B97B-28E46A8D24EB}"/>
              </a:ext>
            </a:extLst>
          </p:cNvPr>
          <p:cNvSpPr txBox="1"/>
          <p:nvPr/>
        </p:nvSpPr>
        <p:spPr>
          <a:xfrm>
            <a:off x="2866986" y="29636935"/>
            <a:ext cx="1300864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600" dirty="0">
                <a:solidFill>
                  <a:srgbClr val="333E48"/>
                </a:solidFill>
                <a:highlight>
                  <a:srgbClr val="FFFF00"/>
                </a:highlight>
                <a:latin typeface="Calibri"/>
                <a:ea typeface="ＭＳ Ｐゴシック" panose="020B0600070205080204" pitchFamily="34" charset="-128"/>
              </a:rPr>
              <a:t>Data I/O</a:t>
            </a:r>
          </a:p>
        </p:txBody>
      </p:sp>
      <p:grpSp>
        <p:nvGrpSpPr>
          <p:cNvPr id="790" name="Group 789">
            <a:extLst>
              <a:ext uri="{FF2B5EF4-FFF2-40B4-BE49-F238E27FC236}">
                <a16:creationId xmlns:a16="http://schemas.microsoft.com/office/drawing/2014/main" id="{75B1BDF5-933E-DC44-B6B3-53F7F81A2307}"/>
              </a:ext>
            </a:extLst>
          </p:cNvPr>
          <p:cNvGrpSpPr/>
          <p:nvPr/>
        </p:nvGrpSpPr>
        <p:grpSpPr>
          <a:xfrm>
            <a:off x="10231794" y="24897336"/>
            <a:ext cx="632164" cy="1076860"/>
            <a:chOff x="763275" y="2234648"/>
            <a:chExt cx="632164" cy="1076860"/>
          </a:xfrm>
        </p:grpSpPr>
        <p:sp>
          <p:nvSpPr>
            <p:cNvPr id="791" name="Arrow: Chevron 73">
              <a:extLst>
                <a:ext uri="{FF2B5EF4-FFF2-40B4-BE49-F238E27FC236}">
                  <a16:creationId xmlns:a16="http://schemas.microsoft.com/office/drawing/2014/main" id="{CB46F2A0-EE31-594E-8B0F-04E48AB42331}"/>
                </a:ext>
              </a:extLst>
            </p:cNvPr>
            <p:cNvSpPr/>
            <p:nvPr/>
          </p:nvSpPr>
          <p:spPr>
            <a:xfrm rot="5400000">
              <a:off x="540927" y="2456996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792" name="TextBox 791">
              <a:extLst>
                <a:ext uri="{FF2B5EF4-FFF2-40B4-BE49-F238E27FC236}">
                  <a16:creationId xmlns:a16="http://schemas.microsoft.com/office/drawing/2014/main" id="{0C899FC3-00FB-8E44-8474-40051D0E57D3}"/>
                </a:ext>
              </a:extLst>
            </p:cNvPr>
            <p:cNvSpPr txBox="1"/>
            <p:nvPr/>
          </p:nvSpPr>
          <p:spPr>
            <a:xfrm>
              <a:off x="763276" y="2658335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2</a:t>
              </a:r>
            </a:p>
          </p:txBody>
        </p:sp>
      </p:grpSp>
      <p:sp>
        <p:nvSpPr>
          <p:cNvPr id="851" name="Title 3">
            <a:extLst>
              <a:ext uri="{FF2B5EF4-FFF2-40B4-BE49-F238E27FC236}">
                <a16:creationId xmlns:a16="http://schemas.microsoft.com/office/drawing/2014/main" id="{3CAB41D0-0F86-3044-995A-11C18801B132}"/>
              </a:ext>
            </a:extLst>
          </p:cNvPr>
          <p:cNvSpPr txBox="1">
            <a:spLocks/>
          </p:cNvSpPr>
          <p:nvPr/>
        </p:nvSpPr>
        <p:spPr>
          <a:xfrm>
            <a:off x="12913183" y="24992301"/>
            <a:ext cx="7703487" cy="6547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r>
              <a:rPr lang="en-US" b="1" dirty="0">
                <a:solidFill>
                  <a:srgbClr val="0091BD"/>
                </a:solidFill>
                <a:latin typeface="Calibri"/>
                <a:ea typeface="MS PGothic" panose="020B0600070205080204" pitchFamily="34" charset="-128"/>
              </a:rPr>
              <a:t>Security Elements &amp; STRIDE Threats</a:t>
            </a:r>
          </a:p>
        </p:txBody>
      </p:sp>
      <p:sp>
        <p:nvSpPr>
          <p:cNvPr id="852" name="Flowchart: Connector 1">
            <a:extLst>
              <a:ext uri="{FF2B5EF4-FFF2-40B4-BE49-F238E27FC236}">
                <a16:creationId xmlns:a16="http://schemas.microsoft.com/office/drawing/2014/main" id="{EF2567D1-4EF7-6346-8F53-8F45FBC11206}"/>
              </a:ext>
            </a:extLst>
          </p:cNvPr>
          <p:cNvSpPr/>
          <p:nvPr/>
        </p:nvSpPr>
        <p:spPr>
          <a:xfrm rot="20883538">
            <a:off x="14817981" y="27231197"/>
            <a:ext cx="3164758" cy="3168870"/>
          </a:xfrm>
          <a:prstGeom prst="flowChartConnector">
            <a:avLst/>
          </a:prstGeom>
          <a:solidFill>
            <a:srgbClr val="002B49">
              <a:lumMod val="10000"/>
              <a:lumOff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7" name="Flowchart: Connector 37">
            <a:extLst>
              <a:ext uri="{FF2B5EF4-FFF2-40B4-BE49-F238E27FC236}">
                <a16:creationId xmlns:a16="http://schemas.microsoft.com/office/drawing/2014/main" id="{0C48A62D-1F7C-5445-AA0B-9B904A6D26BE}"/>
              </a:ext>
            </a:extLst>
          </p:cNvPr>
          <p:cNvSpPr/>
          <p:nvPr/>
        </p:nvSpPr>
        <p:spPr>
          <a:xfrm>
            <a:off x="15648384" y="27650252"/>
            <a:ext cx="1703787" cy="463896"/>
          </a:xfrm>
          <a:prstGeom prst="flowChartConnector">
            <a:avLst/>
          </a:prstGeom>
          <a:noFill/>
          <a:ln w="508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Assets</a:t>
            </a:r>
            <a:endParaRPr kumimoji="0" lang="en-US" sz="32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5" name="Rectangle 864">
            <a:extLst>
              <a:ext uri="{FF2B5EF4-FFF2-40B4-BE49-F238E27FC236}">
                <a16:creationId xmlns:a16="http://schemas.microsoft.com/office/drawing/2014/main" id="{369E1E9E-844C-D540-8AC3-A6B4D368AC46}"/>
              </a:ext>
            </a:extLst>
          </p:cNvPr>
          <p:cNvSpPr/>
          <p:nvPr/>
        </p:nvSpPr>
        <p:spPr>
          <a:xfrm>
            <a:off x="15299193" y="28469038"/>
            <a:ext cx="2543982" cy="139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TOE Security Function</a:t>
            </a:r>
          </a:p>
          <a:p>
            <a:pPr marL="285750" indent="-285750" algn="l" eaLnBrk="0" hangingPunct="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285750" indent="-285750"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User data</a:t>
            </a:r>
          </a:p>
          <a:p>
            <a:pPr marL="171450" indent="-171450" algn="l" eaLnBrk="0" hangingPunct="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285750" indent="-285750" algn="l" eaLnBrk="0" hangingPunct="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Resource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</a:t>
            </a: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72" name="文本框 21">
            <a:extLst>
              <a:ext uri="{FF2B5EF4-FFF2-40B4-BE49-F238E27FC236}">
                <a16:creationId xmlns:a16="http://schemas.microsoft.com/office/drawing/2014/main" id="{958A102D-77B0-CF49-9D53-BE9EA11FBAB8}"/>
              </a:ext>
            </a:extLst>
          </p:cNvPr>
          <p:cNvSpPr txBox="1"/>
          <p:nvPr/>
        </p:nvSpPr>
        <p:spPr>
          <a:xfrm flipH="1">
            <a:off x="18863764" y="26230268"/>
            <a:ext cx="315105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FFC700"/>
                </a:solidFill>
                <a:latin typeface="Calibri"/>
                <a:ea typeface="Microsoft YaHei" panose="020B0503020204020204" pitchFamily="34" charset="-122"/>
              </a:rPr>
              <a:t>Information disclosure</a:t>
            </a:r>
            <a:endParaRPr lang="en-US" altLang="zh-CN" sz="1800" b="1" dirty="0">
              <a:solidFill>
                <a:srgbClr val="FFC700"/>
              </a:solidFill>
              <a:latin typeface="Calibri"/>
              <a:ea typeface="Microsoft YaHei" panose="020B0503020204020204" pitchFamily="34" charset="-122"/>
            </a:endParaRPr>
          </a:p>
          <a:p>
            <a:pPr marL="171450" indent="-171450" algn="l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attackers gain access to data in transit or in data store that they shouldn’t have access to 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ＭＳ Ｐゴシック" charset="0"/>
            </a:endParaRPr>
          </a:p>
        </p:txBody>
      </p:sp>
      <p:sp>
        <p:nvSpPr>
          <p:cNvPr id="873" name="文本框 22">
            <a:extLst>
              <a:ext uri="{FF2B5EF4-FFF2-40B4-BE49-F238E27FC236}">
                <a16:creationId xmlns:a16="http://schemas.microsoft.com/office/drawing/2014/main" id="{16CB92EF-30EC-C145-8D81-98F3464ADADD}"/>
              </a:ext>
            </a:extLst>
          </p:cNvPr>
          <p:cNvSpPr txBox="1"/>
          <p:nvPr/>
        </p:nvSpPr>
        <p:spPr>
          <a:xfrm flipH="1">
            <a:off x="19150182" y="28252392"/>
            <a:ext cx="257521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95D600"/>
                </a:solidFill>
                <a:ea typeface="Microsoft YaHei" panose="020B0503020204020204" pitchFamily="34" charset="-122"/>
              </a:rPr>
              <a:t>Denial of service</a:t>
            </a:r>
            <a:endParaRPr lang="en-US" altLang="zh-CN" sz="1800" b="1" dirty="0">
              <a:solidFill>
                <a:srgbClr val="95D600"/>
              </a:solidFill>
              <a:ea typeface="Microsoft YaHei" panose="020B0503020204020204" pitchFamily="34" charset="-122"/>
            </a:endParaRPr>
          </a:p>
          <a:p>
            <a:pPr marL="171450" indent="-171450" algn="l" eaLnBrk="0" hangingPunct="0">
              <a:spcBef>
                <a:spcPts val="600"/>
              </a:spcBef>
              <a:buClr>
                <a:srgbClr val="95D600"/>
              </a:buClr>
              <a:buSzPct val="77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cs typeface="ＭＳ Ｐゴシック" charset="0"/>
              </a:rPr>
              <a:t>Deny service to valid users</a:t>
            </a:r>
          </a:p>
          <a:p>
            <a:pPr marL="171450" indent="-171450" algn="l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attackers interrupt normal operation of the system</a:t>
            </a:r>
            <a:endParaRPr lang="en-US" sz="1600" dirty="0">
              <a:solidFill>
                <a:srgbClr val="000000"/>
              </a:solidFill>
              <a:cs typeface="ＭＳ Ｐゴシック" charset="0"/>
            </a:endParaRPr>
          </a:p>
        </p:txBody>
      </p:sp>
      <p:sp>
        <p:nvSpPr>
          <p:cNvPr id="874" name="文本框 12">
            <a:extLst>
              <a:ext uri="{FF2B5EF4-FFF2-40B4-BE49-F238E27FC236}">
                <a16:creationId xmlns:a16="http://schemas.microsoft.com/office/drawing/2014/main" id="{8591CC88-74E0-764D-97B8-0077E46F7B6F}"/>
              </a:ext>
            </a:extLst>
          </p:cNvPr>
          <p:cNvSpPr txBox="1"/>
          <p:nvPr/>
        </p:nvSpPr>
        <p:spPr>
          <a:xfrm flipH="1">
            <a:off x="10984114" y="26295576"/>
            <a:ext cx="2624460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0046B7"/>
                </a:solidFill>
                <a:latin typeface="Calibri"/>
                <a:ea typeface="Microsoft YaHei" panose="020B0503020204020204" pitchFamily="34" charset="-122"/>
              </a:rPr>
              <a:t>Spoofing identity</a:t>
            </a:r>
            <a:endParaRPr lang="en-US" altLang="zh-CN" sz="1800" b="1" dirty="0">
              <a:solidFill>
                <a:srgbClr val="0046B7"/>
              </a:solidFill>
              <a:latin typeface="Calibri"/>
              <a:ea typeface="Microsoft YaHei" panose="020B0503020204020204" pitchFamily="34" charset="-122"/>
            </a:endParaRPr>
          </a:p>
          <a:p>
            <a:pPr marL="171450" indent="-171450" algn="r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attackers pretend to be someone or something they are not </a:t>
            </a:r>
            <a:endParaRPr lang="en-US" altLang="zh-CN" sz="1600" dirty="0">
              <a:solidFill>
                <a:srgbClr val="000000">
                  <a:lumMod val="65000"/>
                  <a:lumOff val="35000"/>
                </a:srgbClr>
              </a:solidFill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75" name="文本框 20">
            <a:extLst>
              <a:ext uri="{FF2B5EF4-FFF2-40B4-BE49-F238E27FC236}">
                <a16:creationId xmlns:a16="http://schemas.microsoft.com/office/drawing/2014/main" id="{A785C521-8EEC-2D42-98F7-7153DE72FB80}"/>
              </a:ext>
            </a:extLst>
          </p:cNvPr>
          <p:cNvSpPr txBox="1"/>
          <p:nvPr/>
        </p:nvSpPr>
        <p:spPr>
          <a:xfrm flipH="1">
            <a:off x="10935165" y="30214755"/>
            <a:ext cx="260765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C00000"/>
                </a:solidFill>
                <a:latin typeface="Calibri"/>
                <a:ea typeface="Microsoft YaHei" panose="020B0503020204020204" pitchFamily="34" charset="-122"/>
              </a:rPr>
              <a:t>Repudiation</a:t>
            </a:r>
            <a:endParaRPr lang="en-US" altLang="zh-CN" sz="1800" b="1" dirty="0">
              <a:solidFill>
                <a:srgbClr val="C00000"/>
              </a:solidFill>
              <a:latin typeface="Calibri"/>
              <a:ea typeface="Microsoft YaHei" panose="020B0503020204020204" pitchFamily="34" charset="-122"/>
            </a:endParaRPr>
          </a:p>
          <a:p>
            <a:pPr marL="171450" indent="-171450" algn="r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attackers perform actions that cannot be traced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ＭＳ Ｐゴシック" charset="0"/>
            </a:endParaRPr>
          </a:p>
        </p:txBody>
      </p:sp>
      <p:sp>
        <p:nvSpPr>
          <p:cNvPr id="876" name="文本框 23">
            <a:extLst>
              <a:ext uri="{FF2B5EF4-FFF2-40B4-BE49-F238E27FC236}">
                <a16:creationId xmlns:a16="http://schemas.microsoft.com/office/drawing/2014/main" id="{45D8A82E-11B4-934D-A785-3B20F8CE8B84}"/>
              </a:ext>
            </a:extLst>
          </p:cNvPr>
          <p:cNvSpPr txBox="1"/>
          <p:nvPr/>
        </p:nvSpPr>
        <p:spPr>
          <a:xfrm flipH="1">
            <a:off x="18718774" y="30314286"/>
            <a:ext cx="278248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FF6B00"/>
                </a:solidFill>
                <a:latin typeface="Calibri"/>
                <a:ea typeface="Microsoft YaHei" panose="020B0503020204020204" pitchFamily="34" charset="-122"/>
              </a:rPr>
              <a:t>Elevation of privilege</a:t>
            </a:r>
            <a:endParaRPr lang="en-US" altLang="zh-CN" sz="1800" b="1" dirty="0">
              <a:solidFill>
                <a:srgbClr val="FF6B00"/>
              </a:solidFill>
              <a:latin typeface="Calibri"/>
              <a:ea typeface="Microsoft YaHei" panose="020B0503020204020204" pitchFamily="34" charset="-122"/>
            </a:endParaRPr>
          </a:p>
          <a:p>
            <a:pPr marL="171450" indent="-171450" algn="l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attackers perform actions they are not authorized to perform 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ＭＳ Ｐゴシック" charset="0"/>
            </a:endParaRPr>
          </a:p>
        </p:txBody>
      </p:sp>
      <p:sp>
        <p:nvSpPr>
          <p:cNvPr id="877" name="文本框 19">
            <a:extLst>
              <a:ext uri="{FF2B5EF4-FFF2-40B4-BE49-F238E27FC236}">
                <a16:creationId xmlns:a16="http://schemas.microsoft.com/office/drawing/2014/main" id="{7ADC81B2-B0C5-6D46-8072-D49BC72780FA}"/>
              </a:ext>
            </a:extLst>
          </p:cNvPr>
          <p:cNvSpPr txBox="1"/>
          <p:nvPr/>
        </p:nvSpPr>
        <p:spPr>
          <a:xfrm flipH="1">
            <a:off x="11005177" y="28210611"/>
            <a:ext cx="253046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1800" b="1" dirty="0">
                <a:solidFill>
                  <a:srgbClr val="0091BD"/>
                </a:solidFill>
                <a:latin typeface="Calibri"/>
                <a:ea typeface="Microsoft YaHei" panose="020B0503020204020204" pitchFamily="34" charset="-122"/>
              </a:rPr>
              <a:t>Tampering with data</a:t>
            </a:r>
            <a:endParaRPr lang="en-US" altLang="zh-CN" sz="1800" b="1" dirty="0">
              <a:solidFill>
                <a:srgbClr val="0091BD"/>
              </a:solidFill>
              <a:latin typeface="Calibri"/>
              <a:ea typeface="Microsoft YaHei" panose="020B0503020204020204" pitchFamily="34" charset="-122"/>
            </a:endParaRPr>
          </a:p>
          <a:p>
            <a:pPr marL="171450" indent="-171450" algn="r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attackers change data in transit or in a data store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884" name="Rounded Rectangle 2">
            <a:extLst>
              <a:ext uri="{FF2B5EF4-FFF2-40B4-BE49-F238E27FC236}">
                <a16:creationId xmlns:a16="http://schemas.microsoft.com/office/drawing/2014/main" id="{D86516EE-CF96-7B4D-9A73-457063DF1FAF}"/>
              </a:ext>
            </a:extLst>
          </p:cNvPr>
          <p:cNvSpPr/>
          <p:nvPr/>
        </p:nvSpPr>
        <p:spPr>
          <a:xfrm>
            <a:off x="14314863" y="26761856"/>
            <a:ext cx="523708" cy="523708"/>
          </a:xfrm>
          <a:prstGeom prst="roundRect">
            <a:avLst/>
          </a:prstGeom>
          <a:solidFill>
            <a:srgbClr val="0046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</a:p>
        </p:txBody>
      </p:sp>
      <p:sp>
        <p:nvSpPr>
          <p:cNvPr id="885" name="Rounded Rectangle 92">
            <a:extLst>
              <a:ext uri="{FF2B5EF4-FFF2-40B4-BE49-F238E27FC236}">
                <a16:creationId xmlns:a16="http://schemas.microsoft.com/office/drawing/2014/main" id="{092E5FD4-B3E9-054E-A37D-1CBBFE37B127}"/>
              </a:ext>
            </a:extLst>
          </p:cNvPr>
          <p:cNvSpPr/>
          <p:nvPr/>
        </p:nvSpPr>
        <p:spPr>
          <a:xfrm>
            <a:off x="13686785" y="28531953"/>
            <a:ext cx="523708" cy="523708"/>
          </a:xfrm>
          <a:prstGeom prst="roundRect">
            <a:avLst/>
          </a:prstGeom>
          <a:solidFill>
            <a:srgbClr val="0091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</a:p>
        </p:txBody>
      </p:sp>
      <p:sp>
        <p:nvSpPr>
          <p:cNvPr id="886" name="Rounded Rectangle 93">
            <a:extLst>
              <a:ext uri="{FF2B5EF4-FFF2-40B4-BE49-F238E27FC236}">
                <a16:creationId xmlns:a16="http://schemas.microsoft.com/office/drawing/2014/main" id="{51A71E6E-CBC8-B148-B2BF-4D77AAAFB06E}"/>
              </a:ext>
            </a:extLst>
          </p:cNvPr>
          <p:cNvSpPr/>
          <p:nvPr/>
        </p:nvSpPr>
        <p:spPr>
          <a:xfrm>
            <a:off x="14314863" y="30284170"/>
            <a:ext cx="523708" cy="523708"/>
          </a:xfrm>
          <a:prstGeom prst="round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</a:t>
            </a:r>
          </a:p>
        </p:txBody>
      </p:sp>
      <p:sp>
        <p:nvSpPr>
          <p:cNvPr id="887" name="Rounded Rectangle 94">
            <a:extLst>
              <a:ext uri="{FF2B5EF4-FFF2-40B4-BE49-F238E27FC236}">
                <a16:creationId xmlns:a16="http://schemas.microsoft.com/office/drawing/2014/main" id="{0BF15E4B-CE30-894E-BA04-0782B47887C8}"/>
              </a:ext>
            </a:extLst>
          </p:cNvPr>
          <p:cNvSpPr/>
          <p:nvPr/>
        </p:nvSpPr>
        <p:spPr>
          <a:xfrm>
            <a:off x="18033675" y="26761856"/>
            <a:ext cx="523708" cy="523708"/>
          </a:xfrm>
          <a:prstGeom prst="roundRect">
            <a:avLst/>
          </a:prstGeom>
          <a:solidFill>
            <a:srgbClr val="FFBF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</a:p>
        </p:txBody>
      </p:sp>
      <p:sp>
        <p:nvSpPr>
          <p:cNvPr id="888" name="Rounded Rectangle 95">
            <a:extLst>
              <a:ext uri="{FF2B5EF4-FFF2-40B4-BE49-F238E27FC236}">
                <a16:creationId xmlns:a16="http://schemas.microsoft.com/office/drawing/2014/main" id="{DC7ADE83-46C8-D346-95D7-A43FA60BD5D2}"/>
              </a:ext>
            </a:extLst>
          </p:cNvPr>
          <p:cNvSpPr/>
          <p:nvPr/>
        </p:nvSpPr>
        <p:spPr>
          <a:xfrm>
            <a:off x="18620011" y="28531953"/>
            <a:ext cx="523708" cy="523708"/>
          </a:xfrm>
          <a:prstGeom prst="roundRect">
            <a:avLst/>
          </a:prstGeom>
          <a:solidFill>
            <a:srgbClr val="95D6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</a:t>
            </a:r>
          </a:p>
        </p:txBody>
      </p:sp>
      <p:sp>
        <p:nvSpPr>
          <p:cNvPr id="889" name="Rounded Rectangle 96">
            <a:extLst>
              <a:ext uri="{FF2B5EF4-FFF2-40B4-BE49-F238E27FC236}">
                <a16:creationId xmlns:a16="http://schemas.microsoft.com/office/drawing/2014/main" id="{F1550150-5561-CD49-90DA-ACA90DB0B4C5}"/>
              </a:ext>
            </a:extLst>
          </p:cNvPr>
          <p:cNvSpPr/>
          <p:nvPr/>
        </p:nvSpPr>
        <p:spPr>
          <a:xfrm>
            <a:off x="18033675" y="30284170"/>
            <a:ext cx="523708" cy="523708"/>
          </a:xfrm>
          <a:prstGeom prst="roundRect">
            <a:avLst/>
          </a:prstGeom>
          <a:solidFill>
            <a:srgbClr val="FF6B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</a:p>
        </p:txBody>
      </p:sp>
      <p:graphicFrame>
        <p:nvGraphicFramePr>
          <p:cNvPr id="890" name="Chart 889">
            <a:extLst>
              <a:ext uri="{FF2B5EF4-FFF2-40B4-BE49-F238E27FC236}">
                <a16:creationId xmlns:a16="http://schemas.microsoft.com/office/drawing/2014/main" id="{78F29117-8821-7747-8A29-5CA645793B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7590174"/>
              </p:ext>
            </p:extLst>
          </p:nvPr>
        </p:nvGraphicFramePr>
        <p:xfrm>
          <a:off x="12343364" y="26560326"/>
          <a:ext cx="8127407" cy="4528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3"/>
          </a:graphicData>
        </a:graphic>
      </p:graphicFrame>
      <p:grpSp>
        <p:nvGrpSpPr>
          <p:cNvPr id="891" name="Group 890">
            <a:extLst>
              <a:ext uri="{FF2B5EF4-FFF2-40B4-BE49-F238E27FC236}">
                <a16:creationId xmlns:a16="http://schemas.microsoft.com/office/drawing/2014/main" id="{F37BEE61-F715-D04D-8C00-B83116FD9470}"/>
              </a:ext>
            </a:extLst>
          </p:cNvPr>
          <p:cNvGrpSpPr/>
          <p:nvPr/>
        </p:nvGrpSpPr>
        <p:grpSpPr>
          <a:xfrm>
            <a:off x="14476467" y="26966696"/>
            <a:ext cx="4211349" cy="3750061"/>
            <a:chOff x="3972233" y="1698874"/>
            <a:chExt cx="4211349" cy="3750061"/>
          </a:xfrm>
        </p:grpSpPr>
        <p:sp>
          <p:nvSpPr>
            <p:cNvPr id="892" name="TextBox 891">
              <a:extLst>
                <a:ext uri="{FF2B5EF4-FFF2-40B4-BE49-F238E27FC236}">
                  <a16:creationId xmlns:a16="http://schemas.microsoft.com/office/drawing/2014/main" id="{A530381A-4FFA-BC4C-940E-E6EAAC9CCE38}"/>
                </a:ext>
              </a:extLst>
            </p:cNvPr>
            <p:cNvSpPr txBox="1"/>
            <p:nvPr/>
          </p:nvSpPr>
          <p:spPr>
            <a:xfrm rot="2100978">
              <a:off x="6303241" y="2145807"/>
              <a:ext cx="1855825" cy="2215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Confidentiality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893" name="TextBox 892">
              <a:extLst>
                <a:ext uri="{FF2B5EF4-FFF2-40B4-BE49-F238E27FC236}">
                  <a16:creationId xmlns:a16="http://schemas.microsoft.com/office/drawing/2014/main" id="{064686CC-2768-5243-B304-E674561E36DD}"/>
                </a:ext>
              </a:extLst>
            </p:cNvPr>
            <p:cNvSpPr txBox="1"/>
            <p:nvPr/>
          </p:nvSpPr>
          <p:spPr>
            <a:xfrm rot="4602564">
              <a:off x="6879852" y="3898658"/>
              <a:ext cx="1917070" cy="2215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Availability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894" name="TextBox 893">
              <a:extLst>
                <a:ext uri="{FF2B5EF4-FFF2-40B4-BE49-F238E27FC236}">
                  <a16:creationId xmlns:a16="http://schemas.microsoft.com/office/drawing/2014/main" id="{4E2B68D0-149C-294A-B854-42577BFFA263}"/>
                </a:ext>
              </a:extLst>
            </p:cNvPr>
            <p:cNvSpPr txBox="1"/>
            <p:nvPr/>
          </p:nvSpPr>
          <p:spPr>
            <a:xfrm rot="5400000">
              <a:off x="3155120" y="3954389"/>
              <a:ext cx="1855825" cy="22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Integrity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895" name="TextBox 894">
              <a:extLst>
                <a:ext uri="{FF2B5EF4-FFF2-40B4-BE49-F238E27FC236}">
                  <a16:creationId xmlns:a16="http://schemas.microsoft.com/office/drawing/2014/main" id="{DC427067-DEB6-A444-8985-2570B6814533}"/>
                </a:ext>
              </a:extLst>
            </p:cNvPr>
            <p:cNvSpPr txBox="1"/>
            <p:nvPr/>
          </p:nvSpPr>
          <p:spPr>
            <a:xfrm rot="2367612">
              <a:off x="4099694" y="5227336"/>
              <a:ext cx="2280935" cy="22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Non-repudiation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896" name="TextBox 895">
              <a:extLst>
                <a:ext uri="{FF2B5EF4-FFF2-40B4-BE49-F238E27FC236}">
                  <a16:creationId xmlns:a16="http://schemas.microsoft.com/office/drawing/2014/main" id="{4313C525-5A14-CA4F-BAB4-341834C7A46E}"/>
                </a:ext>
              </a:extLst>
            </p:cNvPr>
            <p:cNvSpPr txBox="1"/>
            <p:nvPr/>
          </p:nvSpPr>
          <p:spPr>
            <a:xfrm rot="20177840">
              <a:off x="4524336" y="1698874"/>
              <a:ext cx="1855825" cy="22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Authenticity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  <p:sp>
          <p:nvSpPr>
            <p:cNvPr id="897" name="TextBox 896">
              <a:extLst>
                <a:ext uri="{FF2B5EF4-FFF2-40B4-BE49-F238E27FC236}">
                  <a16:creationId xmlns:a16="http://schemas.microsoft.com/office/drawing/2014/main" id="{72FE85D2-663C-AA40-A5FD-6341B59CB6FB}"/>
                </a:ext>
              </a:extLst>
            </p:cNvPr>
            <p:cNvSpPr txBox="1"/>
            <p:nvPr/>
          </p:nvSpPr>
          <p:spPr>
            <a:xfrm rot="19807801">
              <a:off x="6232048" y="4787715"/>
              <a:ext cx="1951534" cy="2215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None/>
              </a:pPr>
              <a:r>
                <a:rPr lang="en-US" altLang="zh-CN" sz="1600" b="1" dirty="0">
                  <a:solidFill>
                    <a:srgbClr val="FFFFFF"/>
                  </a:solidFill>
                  <a:latin typeface="Calibri"/>
                  <a:ea typeface="等线" panose="02010600030101010101" pitchFamily="2" charset="-122"/>
                </a:rPr>
                <a:t>Authorization</a:t>
              </a:r>
              <a:endPara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1141" name="Title 1">
            <a:extLst>
              <a:ext uri="{FF2B5EF4-FFF2-40B4-BE49-F238E27FC236}">
                <a16:creationId xmlns:a16="http://schemas.microsoft.com/office/drawing/2014/main" id="{41129ACF-39A7-2B40-9F03-7609F45E2724}"/>
              </a:ext>
            </a:extLst>
          </p:cNvPr>
          <p:cNvSpPr txBox="1">
            <a:spLocks/>
          </p:cNvSpPr>
          <p:nvPr/>
        </p:nvSpPr>
        <p:spPr>
          <a:xfrm>
            <a:off x="25129296" y="24823145"/>
            <a:ext cx="5505884" cy="66675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 kern="1200" spc="-50">
                <a:solidFill>
                  <a:schemeClr val="accent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STRIDE T</a:t>
            </a:r>
            <a:r>
              <a:rPr kumimoji="0" lang="en-US" sz="3600" b="1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hreats CVSS</a:t>
            </a:r>
          </a:p>
        </p:txBody>
      </p:sp>
      <p:sp>
        <p:nvSpPr>
          <p:cNvPr id="1142" name="Rectangle 1141">
            <a:extLst>
              <a:ext uri="{FF2B5EF4-FFF2-40B4-BE49-F238E27FC236}">
                <a16:creationId xmlns:a16="http://schemas.microsoft.com/office/drawing/2014/main" id="{FC5CE99D-8455-A545-96B3-21E99AB7349C}"/>
              </a:ext>
            </a:extLst>
          </p:cNvPr>
          <p:cNvSpPr/>
          <p:nvPr/>
        </p:nvSpPr>
        <p:spPr>
          <a:xfrm>
            <a:off x="23209099" y="26540551"/>
            <a:ext cx="8910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Firmware</a:t>
            </a:r>
          </a:p>
        </p:txBody>
      </p:sp>
      <p:sp>
        <p:nvSpPr>
          <p:cNvPr id="1143" name="Rectangle 1142">
            <a:extLst>
              <a:ext uri="{FF2B5EF4-FFF2-40B4-BE49-F238E27FC236}">
                <a16:creationId xmlns:a16="http://schemas.microsoft.com/office/drawing/2014/main" id="{4F0547A6-66BD-D643-977A-C86A5B85C9D2}"/>
              </a:ext>
            </a:extLst>
          </p:cNvPr>
          <p:cNvSpPr/>
          <p:nvPr/>
        </p:nvSpPr>
        <p:spPr>
          <a:xfrm>
            <a:off x="24094571" y="26540551"/>
            <a:ext cx="102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Certificates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&amp; Keys</a:t>
            </a:r>
          </a:p>
        </p:txBody>
      </p:sp>
      <p:sp>
        <p:nvSpPr>
          <p:cNvPr id="1144" name="Rectangle 1143">
            <a:extLst>
              <a:ext uri="{FF2B5EF4-FFF2-40B4-BE49-F238E27FC236}">
                <a16:creationId xmlns:a16="http://schemas.microsoft.com/office/drawing/2014/main" id="{AC7D5745-BEDB-D446-B022-646BE774312E}"/>
              </a:ext>
            </a:extLst>
          </p:cNvPr>
          <p:cNvSpPr/>
          <p:nvPr/>
        </p:nvSpPr>
        <p:spPr>
          <a:xfrm>
            <a:off x="25029102" y="26540551"/>
            <a:ext cx="10241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Login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Credentials</a:t>
            </a:r>
          </a:p>
        </p:txBody>
      </p:sp>
      <p:sp>
        <p:nvSpPr>
          <p:cNvPr id="1145" name="Rectangle 1144">
            <a:extLst>
              <a:ext uri="{FF2B5EF4-FFF2-40B4-BE49-F238E27FC236}">
                <a16:creationId xmlns:a16="http://schemas.microsoft.com/office/drawing/2014/main" id="{663B1D05-5933-814D-AD9F-F13E3DAD2ECE}"/>
              </a:ext>
            </a:extLst>
          </p:cNvPr>
          <p:cNvSpPr/>
          <p:nvPr/>
        </p:nvSpPr>
        <p:spPr>
          <a:xfrm>
            <a:off x="25942124" y="26540551"/>
            <a:ext cx="1199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System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Configuration</a:t>
            </a:r>
          </a:p>
        </p:txBody>
      </p:sp>
      <p:sp>
        <p:nvSpPr>
          <p:cNvPr id="1146" name="Rectangle 1145">
            <a:extLst>
              <a:ext uri="{FF2B5EF4-FFF2-40B4-BE49-F238E27FC236}">
                <a16:creationId xmlns:a16="http://schemas.microsoft.com/office/drawing/2014/main" id="{E2DD7254-8A41-F94E-97B9-B5D292652CB2}"/>
              </a:ext>
            </a:extLst>
          </p:cNvPr>
          <p:cNvSpPr/>
          <p:nvPr/>
        </p:nvSpPr>
        <p:spPr>
          <a:xfrm>
            <a:off x="27004709" y="26540551"/>
            <a:ext cx="966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Storage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Event Logs</a:t>
            </a:r>
          </a:p>
        </p:txBody>
      </p:sp>
      <p:sp>
        <p:nvSpPr>
          <p:cNvPr id="1147" name="Rectangle 1146">
            <a:extLst>
              <a:ext uri="{FF2B5EF4-FFF2-40B4-BE49-F238E27FC236}">
                <a16:creationId xmlns:a16="http://schemas.microsoft.com/office/drawing/2014/main" id="{E8EA9E41-B27A-5048-AC75-123EDACA766E}"/>
              </a:ext>
            </a:extLst>
          </p:cNvPr>
          <p:cNvSpPr/>
          <p:nvPr/>
        </p:nvSpPr>
        <p:spPr>
          <a:xfrm>
            <a:off x="27953149" y="26540551"/>
            <a:ext cx="9996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Voice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Recordings</a:t>
            </a:r>
          </a:p>
          <a:p>
            <a:pPr eaLnBrk="0" hangingPunct="0"/>
            <a:endParaRPr lang="en-US" sz="1400" b="1" dirty="0">
              <a:solidFill>
                <a:srgbClr val="002B49"/>
              </a:solidFill>
              <a:latin typeface="Calibri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48" name="Rectangle 1147">
            <a:extLst>
              <a:ext uri="{FF2B5EF4-FFF2-40B4-BE49-F238E27FC236}">
                <a16:creationId xmlns:a16="http://schemas.microsoft.com/office/drawing/2014/main" id="{1271BC7D-D347-BB41-A1CD-0B710CC466A3}"/>
              </a:ext>
            </a:extLst>
          </p:cNvPr>
          <p:cNvSpPr/>
          <p:nvPr/>
        </p:nvSpPr>
        <p:spPr>
          <a:xfrm>
            <a:off x="28928021" y="26540551"/>
            <a:ext cx="936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Device</a:t>
            </a:r>
          </a:p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Resources</a:t>
            </a:r>
          </a:p>
        </p:txBody>
      </p:sp>
      <p:grpSp>
        <p:nvGrpSpPr>
          <p:cNvPr id="1149" name="Group 1148">
            <a:extLst>
              <a:ext uri="{FF2B5EF4-FFF2-40B4-BE49-F238E27FC236}">
                <a16:creationId xmlns:a16="http://schemas.microsoft.com/office/drawing/2014/main" id="{23917796-08A1-9349-A65A-EB0E9A697E66}"/>
              </a:ext>
            </a:extLst>
          </p:cNvPr>
          <p:cNvGrpSpPr/>
          <p:nvPr/>
        </p:nvGrpSpPr>
        <p:grpSpPr>
          <a:xfrm>
            <a:off x="31012913" y="26274021"/>
            <a:ext cx="1691253" cy="989364"/>
            <a:chOff x="9834765" y="198324"/>
            <a:chExt cx="1691253" cy="989364"/>
          </a:xfrm>
        </p:grpSpPr>
        <p:cxnSp>
          <p:nvCxnSpPr>
            <p:cNvPr id="1150" name="Straight Arrow Connector 1149">
              <a:extLst>
                <a:ext uri="{FF2B5EF4-FFF2-40B4-BE49-F238E27FC236}">
                  <a16:creationId xmlns:a16="http://schemas.microsoft.com/office/drawing/2014/main" id="{2CE5F66F-A63E-574C-A109-7FE36ABBADBD}"/>
                </a:ext>
              </a:extLst>
            </p:cNvPr>
            <p:cNvCxnSpPr>
              <a:cxnSpLocks/>
            </p:cNvCxnSpPr>
            <p:nvPr/>
          </p:nvCxnSpPr>
          <p:spPr>
            <a:xfrm>
              <a:off x="10171448" y="295275"/>
              <a:ext cx="85852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91BD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151" name="Straight Arrow Connector 1150">
              <a:extLst>
                <a:ext uri="{FF2B5EF4-FFF2-40B4-BE49-F238E27FC236}">
                  <a16:creationId xmlns:a16="http://schemas.microsoft.com/office/drawing/2014/main" id="{AD8BAB7E-EECD-5A42-B79E-7F790CD98139}"/>
                </a:ext>
              </a:extLst>
            </p:cNvPr>
            <p:cNvCxnSpPr/>
            <p:nvPr/>
          </p:nvCxnSpPr>
          <p:spPr>
            <a:xfrm>
              <a:off x="10161288" y="295275"/>
              <a:ext cx="0" cy="666750"/>
            </a:xfrm>
            <a:prstGeom prst="straightConnector1">
              <a:avLst/>
            </a:prstGeom>
            <a:noFill/>
            <a:ln w="12700" cap="flat" cmpd="sng" algn="ctr">
              <a:solidFill>
                <a:srgbClr val="0091BD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152" name="TextBox 1151">
              <a:extLst>
                <a:ext uri="{FF2B5EF4-FFF2-40B4-BE49-F238E27FC236}">
                  <a16:creationId xmlns:a16="http://schemas.microsoft.com/office/drawing/2014/main" id="{9B76C75E-6D53-AD45-9114-2FDE33CCED15}"/>
                </a:ext>
              </a:extLst>
            </p:cNvPr>
            <p:cNvSpPr txBox="1"/>
            <p:nvPr/>
          </p:nvSpPr>
          <p:spPr>
            <a:xfrm>
              <a:off x="11060506" y="198324"/>
              <a:ext cx="465512" cy="1938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33E48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Assets</a:t>
              </a:r>
            </a:p>
          </p:txBody>
        </p:sp>
        <p:sp>
          <p:nvSpPr>
            <p:cNvPr id="1153" name="TextBox 1152">
              <a:extLst>
                <a:ext uri="{FF2B5EF4-FFF2-40B4-BE49-F238E27FC236}">
                  <a16:creationId xmlns:a16="http://schemas.microsoft.com/office/drawing/2014/main" id="{50CF67D6-C8A7-984B-991D-F777F6C73C32}"/>
                </a:ext>
              </a:extLst>
            </p:cNvPr>
            <p:cNvSpPr txBox="1"/>
            <p:nvPr/>
          </p:nvSpPr>
          <p:spPr>
            <a:xfrm>
              <a:off x="9834765" y="993789"/>
              <a:ext cx="1079463" cy="1938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33E48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STRIDE Attacks</a:t>
              </a:r>
            </a:p>
          </p:txBody>
        </p:sp>
      </p:grpSp>
      <p:sp>
        <p:nvSpPr>
          <p:cNvPr id="1154" name="Rectangle 1153">
            <a:extLst>
              <a:ext uri="{FF2B5EF4-FFF2-40B4-BE49-F238E27FC236}">
                <a16:creationId xmlns:a16="http://schemas.microsoft.com/office/drawing/2014/main" id="{5ED9A9D4-7214-2A49-9D3E-106920DCC634}"/>
              </a:ext>
            </a:extLst>
          </p:cNvPr>
          <p:cNvSpPr/>
          <p:nvPr/>
        </p:nvSpPr>
        <p:spPr>
          <a:xfrm>
            <a:off x="29888435" y="26546194"/>
            <a:ext cx="8327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sz="1400" b="1" dirty="0">
                <a:solidFill>
                  <a:srgbClr val="002B49"/>
                </a:solidFill>
                <a:latin typeface="Calibri"/>
                <a:ea typeface="Open Sans" pitchFamily="34" charset="0"/>
                <a:cs typeface="Open Sans" pitchFamily="34" charset="0"/>
              </a:rPr>
              <a:t>Network</a:t>
            </a:r>
          </a:p>
          <a:p>
            <a:pPr eaLnBrk="0" hangingPunct="0"/>
            <a:r>
              <a:rPr lang="en-US" sz="1400" b="1" dirty="0" err="1">
                <a:solidFill>
                  <a:srgbClr val="002B49"/>
                </a:solidFill>
                <a:latin typeface="Calibri"/>
                <a:ea typeface="ＭＳ Ｐゴシック" panose="020B0600070205080204" pitchFamily="34" charset="-128"/>
              </a:rPr>
              <a:t>comms</a:t>
            </a:r>
            <a:endParaRPr lang="en-US" sz="1400" b="1" dirty="0">
              <a:solidFill>
                <a:srgbClr val="002B49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1155" name="Rectangle 1154">
            <a:extLst>
              <a:ext uri="{FF2B5EF4-FFF2-40B4-BE49-F238E27FC236}">
                <a16:creationId xmlns:a16="http://schemas.microsoft.com/office/drawing/2014/main" id="{F742726C-91EA-1B43-B81E-41EBA609D50D}"/>
              </a:ext>
            </a:extLst>
          </p:cNvPr>
          <p:cNvSpPr/>
          <p:nvPr/>
        </p:nvSpPr>
        <p:spPr>
          <a:xfrm>
            <a:off x="23221861" y="27154951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6" name="Rectangle 1155">
            <a:extLst>
              <a:ext uri="{FF2B5EF4-FFF2-40B4-BE49-F238E27FC236}">
                <a16:creationId xmlns:a16="http://schemas.microsoft.com/office/drawing/2014/main" id="{E8A7784E-1A68-5C47-9DB1-C9A4F5C04551}"/>
              </a:ext>
            </a:extLst>
          </p:cNvPr>
          <p:cNvSpPr/>
          <p:nvPr/>
        </p:nvSpPr>
        <p:spPr>
          <a:xfrm>
            <a:off x="24175388" y="27154951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7" name="Rectangle 1156">
            <a:extLst>
              <a:ext uri="{FF2B5EF4-FFF2-40B4-BE49-F238E27FC236}">
                <a16:creationId xmlns:a16="http://schemas.microsoft.com/office/drawing/2014/main" id="{238E2AD5-9A85-B243-A8E0-F207189B93F7}"/>
              </a:ext>
            </a:extLst>
          </p:cNvPr>
          <p:cNvSpPr/>
          <p:nvPr/>
        </p:nvSpPr>
        <p:spPr>
          <a:xfrm>
            <a:off x="25128915" y="27154951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8" name="Rectangle 1157">
            <a:extLst>
              <a:ext uri="{FF2B5EF4-FFF2-40B4-BE49-F238E27FC236}">
                <a16:creationId xmlns:a16="http://schemas.microsoft.com/office/drawing/2014/main" id="{87BFFEF0-7BE2-324C-8377-11037E4FC184}"/>
              </a:ext>
            </a:extLst>
          </p:cNvPr>
          <p:cNvSpPr/>
          <p:nvPr/>
        </p:nvSpPr>
        <p:spPr>
          <a:xfrm>
            <a:off x="26082442" y="27154951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9" name="Rectangle 1158">
            <a:extLst>
              <a:ext uri="{FF2B5EF4-FFF2-40B4-BE49-F238E27FC236}">
                <a16:creationId xmlns:a16="http://schemas.microsoft.com/office/drawing/2014/main" id="{FC72F7B0-965D-F943-AAB9-38F03EAA0D68}"/>
              </a:ext>
            </a:extLst>
          </p:cNvPr>
          <p:cNvSpPr/>
          <p:nvPr/>
        </p:nvSpPr>
        <p:spPr>
          <a:xfrm>
            <a:off x="27035969" y="27154951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0" name="Rectangle 1159">
            <a:extLst>
              <a:ext uri="{FF2B5EF4-FFF2-40B4-BE49-F238E27FC236}">
                <a16:creationId xmlns:a16="http://schemas.microsoft.com/office/drawing/2014/main" id="{0A401F56-F58F-5E4B-A056-04ACD48A5140}"/>
              </a:ext>
            </a:extLst>
          </p:cNvPr>
          <p:cNvSpPr/>
          <p:nvPr/>
        </p:nvSpPr>
        <p:spPr>
          <a:xfrm>
            <a:off x="27989496" y="27154951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1" name="Rectangle 1160">
            <a:extLst>
              <a:ext uri="{FF2B5EF4-FFF2-40B4-BE49-F238E27FC236}">
                <a16:creationId xmlns:a16="http://schemas.microsoft.com/office/drawing/2014/main" id="{3957A084-25D1-F04A-B3A7-F7A32ACF0E2D}"/>
              </a:ext>
            </a:extLst>
          </p:cNvPr>
          <p:cNvSpPr/>
          <p:nvPr/>
        </p:nvSpPr>
        <p:spPr>
          <a:xfrm>
            <a:off x="28943023" y="27154951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2" name="Rectangle 1161">
            <a:extLst>
              <a:ext uri="{FF2B5EF4-FFF2-40B4-BE49-F238E27FC236}">
                <a16:creationId xmlns:a16="http://schemas.microsoft.com/office/drawing/2014/main" id="{7BFB999B-E592-484D-8F6C-321AAA0111B1}"/>
              </a:ext>
            </a:extLst>
          </p:cNvPr>
          <p:cNvSpPr/>
          <p:nvPr/>
        </p:nvSpPr>
        <p:spPr>
          <a:xfrm>
            <a:off x="29896550" y="27154951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3" name="Rectangle 1162">
            <a:extLst>
              <a:ext uri="{FF2B5EF4-FFF2-40B4-BE49-F238E27FC236}">
                <a16:creationId xmlns:a16="http://schemas.microsoft.com/office/drawing/2014/main" id="{16DE4FA0-96AE-F348-AB1D-319C14DD7745}"/>
              </a:ext>
            </a:extLst>
          </p:cNvPr>
          <p:cNvSpPr/>
          <p:nvPr/>
        </p:nvSpPr>
        <p:spPr>
          <a:xfrm>
            <a:off x="23221861" y="27783062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4" name="Rectangle 1163">
            <a:extLst>
              <a:ext uri="{FF2B5EF4-FFF2-40B4-BE49-F238E27FC236}">
                <a16:creationId xmlns:a16="http://schemas.microsoft.com/office/drawing/2014/main" id="{352782A7-837D-974A-819E-089A67BC1E9B}"/>
              </a:ext>
            </a:extLst>
          </p:cNvPr>
          <p:cNvSpPr/>
          <p:nvPr/>
        </p:nvSpPr>
        <p:spPr>
          <a:xfrm>
            <a:off x="24175388" y="27783062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5" name="Rectangle 1164">
            <a:extLst>
              <a:ext uri="{FF2B5EF4-FFF2-40B4-BE49-F238E27FC236}">
                <a16:creationId xmlns:a16="http://schemas.microsoft.com/office/drawing/2014/main" id="{A7EE0D2B-6582-064C-9101-08FFF1460058}"/>
              </a:ext>
            </a:extLst>
          </p:cNvPr>
          <p:cNvSpPr/>
          <p:nvPr/>
        </p:nvSpPr>
        <p:spPr>
          <a:xfrm>
            <a:off x="25128915" y="27783062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6" name="Rectangle 1165">
            <a:extLst>
              <a:ext uri="{FF2B5EF4-FFF2-40B4-BE49-F238E27FC236}">
                <a16:creationId xmlns:a16="http://schemas.microsoft.com/office/drawing/2014/main" id="{2DB06B01-180B-2148-A173-F2E0A5269A08}"/>
              </a:ext>
            </a:extLst>
          </p:cNvPr>
          <p:cNvSpPr/>
          <p:nvPr/>
        </p:nvSpPr>
        <p:spPr>
          <a:xfrm>
            <a:off x="26082442" y="27783062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7" name="Rectangle 1166">
            <a:extLst>
              <a:ext uri="{FF2B5EF4-FFF2-40B4-BE49-F238E27FC236}">
                <a16:creationId xmlns:a16="http://schemas.microsoft.com/office/drawing/2014/main" id="{42A58A02-A189-A748-B20D-A1B763FC3CD3}"/>
              </a:ext>
            </a:extLst>
          </p:cNvPr>
          <p:cNvSpPr/>
          <p:nvPr/>
        </p:nvSpPr>
        <p:spPr>
          <a:xfrm>
            <a:off x="27035969" y="27783062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8" name="Rectangle 1167">
            <a:extLst>
              <a:ext uri="{FF2B5EF4-FFF2-40B4-BE49-F238E27FC236}">
                <a16:creationId xmlns:a16="http://schemas.microsoft.com/office/drawing/2014/main" id="{0CF625BE-C2B0-754E-99DD-B1C0A549D372}"/>
              </a:ext>
            </a:extLst>
          </p:cNvPr>
          <p:cNvSpPr/>
          <p:nvPr/>
        </p:nvSpPr>
        <p:spPr>
          <a:xfrm>
            <a:off x="27989496" y="27783062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9" name="Rectangle 1168">
            <a:extLst>
              <a:ext uri="{FF2B5EF4-FFF2-40B4-BE49-F238E27FC236}">
                <a16:creationId xmlns:a16="http://schemas.microsoft.com/office/drawing/2014/main" id="{708CFA86-CDF7-A442-ACE4-05403B654AE4}"/>
              </a:ext>
            </a:extLst>
          </p:cNvPr>
          <p:cNvSpPr/>
          <p:nvPr/>
        </p:nvSpPr>
        <p:spPr>
          <a:xfrm>
            <a:off x="28943023" y="27783062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0" name="Rectangle 1169">
            <a:extLst>
              <a:ext uri="{FF2B5EF4-FFF2-40B4-BE49-F238E27FC236}">
                <a16:creationId xmlns:a16="http://schemas.microsoft.com/office/drawing/2014/main" id="{C078639C-5C27-D749-B0AE-46DE961EF3D7}"/>
              </a:ext>
            </a:extLst>
          </p:cNvPr>
          <p:cNvSpPr/>
          <p:nvPr/>
        </p:nvSpPr>
        <p:spPr>
          <a:xfrm>
            <a:off x="29896550" y="27783062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1" name="Rectangle 1170">
            <a:extLst>
              <a:ext uri="{FF2B5EF4-FFF2-40B4-BE49-F238E27FC236}">
                <a16:creationId xmlns:a16="http://schemas.microsoft.com/office/drawing/2014/main" id="{BF2BA45C-221F-F24F-AFF9-3C703009DC15}"/>
              </a:ext>
            </a:extLst>
          </p:cNvPr>
          <p:cNvSpPr/>
          <p:nvPr/>
        </p:nvSpPr>
        <p:spPr>
          <a:xfrm>
            <a:off x="23221861" y="28411173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2" name="Rectangle 1171">
            <a:extLst>
              <a:ext uri="{FF2B5EF4-FFF2-40B4-BE49-F238E27FC236}">
                <a16:creationId xmlns:a16="http://schemas.microsoft.com/office/drawing/2014/main" id="{9DE6FA06-D807-724F-95DF-58E1050DEFAC}"/>
              </a:ext>
            </a:extLst>
          </p:cNvPr>
          <p:cNvSpPr/>
          <p:nvPr/>
        </p:nvSpPr>
        <p:spPr>
          <a:xfrm>
            <a:off x="24175388" y="28411173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3" name="Rectangle 1172">
            <a:extLst>
              <a:ext uri="{FF2B5EF4-FFF2-40B4-BE49-F238E27FC236}">
                <a16:creationId xmlns:a16="http://schemas.microsoft.com/office/drawing/2014/main" id="{0863644C-49DA-3842-BBF7-6B2637C635EF}"/>
              </a:ext>
            </a:extLst>
          </p:cNvPr>
          <p:cNvSpPr/>
          <p:nvPr/>
        </p:nvSpPr>
        <p:spPr>
          <a:xfrm>
            <a:off x="25128915" y="28411173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4" name="Rectangle 1173">
            <a:extLst>
              <a:ext uri="{FF2B5EF4-FFF2-40B4-BE49-F238E27FC236}">
                <a16:creationId xmlns:a16="http://schemas.microsoft.com/office/drawing/2014/main" id="{C85CDDCB-EF81-8345-AF41-5C33FD1B64F8}"/>
              </a:ext>
            </a:extLst>
          </p:cNvPr>
          <p:cNvSpPr/>
          <p:nvPr/>
        </p:nvSpPr>
        <p:spPr>
          <a:xfrm>
            <a:off x="26082442" y="28411173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5" name="Rectangle 1174">
            <a:extLst>
              <a:ext uri="{FF2B5EF4-FFF2-40B4-BE49-F238E27FC236}">
                <a16:creationId xmlns:a16="http://schemas.microsoft.com/office/drawing/2014/main" id="{A86D5208-BECE-8648-BB97-F79986BEE93F}"/>
              </a:ext>
            </a:extLst>
          </p:cNvPr>
          <p:cNvSpPr/>
          <p:nvPr/>
        </p:nvSpPr>
        <p:spPr>
          <a:xfrm>
            <a:off x="27035969" y="28411173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6" name="Rectangle 1175">
            <a:extLst>
              <a:ext uri="{FF2B5EF4-FFF2-40B4-BE49-F238E27FC236}">
                <a16:creationId xmlns:a16="http://schemas.microsoft.com/office/drawing/2014/main" id="{379D25C7-2565-554B-93EE-8E15294AAFC2}"/>
              </a:ext>
            </a:extLst>
          </p:cNvPr>
          <p:cNvSpPr/>
          <p:nvPr/>
        </p:nvSpPr>
        <p:spPr>
          <a:xfrm>
            <a:off x="27989496" y="28411173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7" name="Rectangle 1176">
            <a:extLst>
              <a:ext uri="{FF2B5EF4-FFF2-40B4-BE49-F238E27FC236}">
                <a16:creationId xmlns:a16="http://schemas.microsoft.com/office/drawing/2014/main" id="{AA0224BB-6A9A-C44B-B9CC-8976D1A7761A}"/>
              </a:ext>
            </a:extLst>
          </p:cNvPr>
          <p:cNvSpPr/>
          <p:nvPr/>
        </p:nvSpPr>
        <p:spPr>
          <a:xfrm>
            <a:off x="28943023" y="28411173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8" name="Rectangle 1177">
            <a:extLst>
              <a:ext uri="{FF2B5EF4-FFF2-40B4-BE49-F238E27FC236}">
                <a16:creationId xmlns:a16="http://schemas.microsoft.com/office/drawing/2014/main" id="{E02CB585-D606-FE4B-BB4E-0BA7F4D675AA}"/>
              </a:ext>
            </a:extLst>
          </p:cNvPr>
          <p:cNvSpPr/>
          <p:nvPr/>
        </p:nvSpPr>
        <p:spPr>
          <a:xfrm>
            <a:off x="29896550" y="28411173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9" name="Rectangle 1178">
            <a:extLst>
              <a:ext uri="{FF2B5EF4-FFF2-40B4-BE49-F238E27FC236}">
                <a16:creationId xmlns:a16="http://schemas.microsoft.com/office/drawing/2014/main" id="{EF0A37B1-4FEF-DB43-85BF-BA0FE78C5B8F}"/>
              </a:ext>
            </a:extLst>
          </p:cNvPr>
          <p:cNvSpPr/>
          <p:nvPr/>
        </p:nvSpPr>
        <p:spPr>
          <a:xfrm>
            <a:off x="23221861" y="29039284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0" name="Rectangle 1179">
            <a:extLst>
              <a:ext uri="{FF2B5EF4-FFF2-40B4-BE49-F238E27FC236}">
                <a16:creationId xmlns:a16="http://schemas.microsoft.com/office/drawing/2014/main" id="{545DAB1C-33B1-244D-91E4-CD05209F0208}"/>
              </a:ext>
            </a:extLst>
          </p:cNvPr>
          <p:cNvSpPr/>
          <p:nvPr/>
        </p:nvSpPr>
        <p:spPr>
          <a:xfrm>
            <a:off x="24175388" y="29039284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1" name="Rectangle 1180">
            <a:extLst>
              <a:ext uri="{FF2B5EF4-FFF2-40B4-BE49-F238E27FC236}">
                <a16:creationId xmlns:a16="http://schemas.microsoft.com/office/drawing/2014/main" id="{6759B199-8397-174C-AAF5-AE4F49187B33}"/>
              </a:ext>
            </a:extLst>
          </p:cNvPr>
          <p:cNvSpPr/>
          <p:nvPr/>
        </p:nvSpPr>
        <p:spPr>
          <a:xfrm>
            <a:off x="25128915" y="29039284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2" name="Rectangle 1181">
            <a:extLst>
              <a:ext uri="{FF2B5EF4-FFF2-40B4-BE49-F238E27FC236}">
                <a16:creationId xmlns:a16="http://schemas.microsoft.com/office/drawing/2014/main" id="{57A1A357-6D0C-A84D-8FA0-BED3B69B0BF3}"/>
              </a:ext>
            </a:extLst>
          </p:cNvPr>
          <p:cNvSpPr/>
          <p:nvPr/>
        </p:nvSpPr>
        <p:spPr>
          <a:xfrm>
            <a:off x="26082442" y="29039284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3" name="Rectangle 1182">
            <a:extLst>
              <a:ext uri="{FF2B5EF4-FFF2-40B4-BE49-F238E27FC236}">
                <a16:creationId xmlns:a16="http://schemas.microsoft.com/office/drawing/2014/main" id="{C9839EE5-4E18-684F-817F-D26E06889C03}"/>
              </a:ext>
            </a:extLst>
          </p:cNvPr>
          <p:cNvSpPr/>
          <p:nvPr/>
        </p:nvSpPr>
        <p:spPr>
          <a:xfrm>
            <a:off x="27035969" y="29039284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4" name="Rectangle 1183">
            <a:extLst>
              <a:ext uri="{FF2B5EF4-FFF2-40B4-BE49-F238E27FC236}">
                <a16:creationId xmlns:a16="http://schemas.microsoft.com/office/drawing/2014/main" id="{AD02A0CF-D769-994E-8DDE-684842A64F5F}"/>
              </a:ext>
            </a:extLst>
          </p:cNvPr>
          <p:cNvSpPr/>
          <p:nvPr/>
        </p:nvSpPr>
        <p:spPr>
          <a:xfrm>
            <a:off x="27989496" y="29039284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5" name="Rectangle 1184">
            <a:extLst>
              <a:ext uri="{FF2B5EF4-FFF2-40B4-BE49-F238E27FC236}">
                <a16:creationId xmlns:a16="http://schemas.microsoft.com/office/drawing/2014/main" id="{BC4F2355-32F7-FA48-8B5F-BE097E7ADFA1}"/>
              </a:ext>
            </a:extLst>
          </p:cNvPr>
          <p:cNvSpPr/>
          <p:nvPr/>
        </p:nvSpPr>
        <p:spPr>
          <a:xfrm>
            <a:off x="28943023" y="29039284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6" name="Rectangle 1185">
            <a:extLst>
              <a:ext uri="{FF2B5EF4-FFF2-40B4-BE49-F238E27FC236}">
                <a16:creationId xmlns:a16="http://schemas.microsoft.com/office/drawing/2014/main" id="{5E36EEBF-FFD1-994F-8EA8-C07B598F6758}"/>
              </a:ext>
            </a:extLst>
          </p:cNvPr>
          <p:cNvSpPr/>
          <p:nvPr/>
        </p:nvSpPr>
        <p:spPr>
          <a:xfrm>
            <a:off x="29896550" y="29039284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7" name="Rectangle 1186">
            <a:extLst>
              <a:ext uri="{FF2B5EF4-FFF2-40B4-BE49-F238E27FC236}">
                <a16:creationId xmlns:a16="http://schemas.microsoft.com/office/drawing/2014/main" id="{87F38A51-BE67-C84F-9F5D-D74BDAD6A62D}"/>
              </a:ext>
            </a:extLst>
          </p:cNvPr>
          <p:cNvSpPr/>
          <p:nvPr/>
        </p:nvSpPr>
        <p:spPr>
          <a:xfrm>
            <a:off x="23221861" y="29667395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8" name="Rectangle 1187">
            <a:extLst>
              <a:ext uri="{FF2B5EF4-FFF2-40B4-BE49-F238E27FC236}">
                <a16:creationId xmlns:a16="http://schemas.microsoft.com/office/drawing/2014/main" id="{47221DEE-7133-6A4C-A635-990281FFAF11}"/>
              </a:ext>
            </a:extLst>
          </p:cNvPr>
          <p:cNvSpPr/>
          <p:nvPr/>
        </p:nvSpPr>
        <p:spPr>
          <a:xfrm>
            <a:off x="24175388" y="29667395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9" name="Rectangle 1188">
            <a:extLst>
              <a:ext uri="{FF2B5EF4-FFF2-40B4-BE49-F238E27FC236}">
                <a16:creationId xmlns:a16="http://schemas.microsoft.com/office/drawing/2014/main" id="{2F39EBC2-3C03-8946-BDF7-8DD5125A7B40}"/>
              </a:ext>
            </a:extLst>
          </p:cNvPr>
          <p:cNvSpPr/>
          <p:nvPr/>
        </p:nvSpPr>
        <p:spPr>
          <a:xfrm>
            <a:off x="25128915" y="29667395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0" name="Rectangle 1189">
            <a:extLst>
              <a:ext uri="{FF2B5EF4-FFF2-40B4-BE49-F238E27FC236}">
                <a16:creationId xmlns:a16="http://schemas.microsoft.com/office/drawing/2014/main" id="{57C6C88F-96AD-C747-8A2C-57ED822238A2}"/>
              </a:ext>
            </a:extLst>
          </p:cNvPr>
          <p:cNvSpPr/>
          <p:nvPr/>
        </p:nvSpPr>
        <p:spPr>
          <a:xfrm>
            <a:off x="26082442" y="29667395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1" name="Rectangle 1190">
            <a:extLst>
              <a:ext uri="{FF2B5EF4-FFF2-40B4-BE49-F238E27FC236}">
                <a16:creationId xmlns:a16="http://schemas.microsoft.com/office/drawing/2014/main" id="{1C10B2D5-C4B4-E04D-A17D-7E9184352FBA}"/>
              </a:ext>
            </a:extLst>
          </p:cNvPr>
          <p:cNvSpPr/>
          <p:nvPr/>
        </p:nvSpPr>
        <p:spPr>
          <a:xfrm>
            <a:off x="27035969" y="29667395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2" name="Rectangle 1191">
            <a:extLst>
              <a:ext uri="{FF2B5EF4-FFF2-40B4-BE49-F238E27FC236}">
                <a16:creationId xmlns:a16="http://schemas.microsoft.com/office/drawing/2014/main" id="{3EEA212F-B4F8-C447-8D09-20E1B7B45C48}"/>
              </a:ext>
            </a:extLst>
          </p:cNvPr>
          <p:cNvSpPr/>
          <p:nvPr/>
        </p:nvSpPr>
        <p:spPr>
          <a:xfrm>
            <a:off x="27989496" y="29667395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3" name="Rectangle 1192">
            <a:extLst>
              <a:ext uri="{FF2B5EF4-FFF2-40B4-BE49-F238E27FC236}">
                <a16:creationId xmlns:a16="http://schemas.microsoft.com/office/drawing/2014/main" id="{323F0384-1952-DB4C-A7B0-5DC6F84B4712}"/>
              </a:ext>
            </a:extLst>
          </p:cNvPr>
          <p:cNvSpPr/>
          <p:nvPr/>
        </p:nvSpPr>
        <p:spPr>
          <a:xfrm>
            <a:off x="28943023" y="29667395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4" name="Rectangle 1193">
            <a:extLst>
              <a:ext uri="{FF2B5EF4-FFF2-40B4-BE49-F238E27FC236}">
                <a16:creationId xmlns:a16="http://schemas.microsoft.com/office/drawing/2014/main" id="{96C39B8C-4429-434A-B9AE-157E3CC2A017}"/>
              </a:ext>
            </a:extLst>
          </p:cNvPr>
          <p:cNvSpPr/>
          <p:nvPr/>
        </p:nvSpPr>
        <p:spPr>
          <a:xfrm>
            <a:off x="29896550" y="29667395"/>
            <a:ext cx="828174" cy="318533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5" name="Rectangle 1194">
            <a:extLst>
              <a:ext uri="{FF2B5EF4-FFF2-40B4-BE49-F238E27FC236}">
                <a16:creationId xmlns:a16="http://schemas.microsoft.com/office/drawing/2014/main" id="{4383F0FD-7316-EF46-9875-01D90DB5AEB8}"/>
              </a:ext>
            </a:extLst>
          </p:cNvPr>
          <p:cNvSpPr/>
          <p:nvPr/>
        </p:nvSpPr>
        <p:spPr>
          <a:xfrm>
            <a:off x="23221861" y="30295505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6" name="Rectangle 1195">
            <a:extLst>
              <a:ext uri="{FF2B5EF4-FFF2-40B4-BE49-F238E27FC236}">
                <a16:creationId xmlns:a16="http://schemas.microsoft.com/office/drawing/2014/main" id="{FB436380-81ED-744B-89D0-08318CC3458F}"/>
              </a:ext>
            </a:extLst>
          </p:cNvPr>
          <p:cNvSpPr/>
          <p:nvPr/>
        </p:nvSpPr>
        <p:spPr>
          <a:xfrm>
            <a:off x="24175388" y="30295505"/>
            <a:ext cx="828174" cy="318533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7" name="Rectangle 1196">
            <a:extLst>
              <a:ext uri="{FF2B5EF4-FFF2-40B4-BE49-F238E27FC236}">
                <a16:creationId xmlns:a16="http://schemas.microsoft.com/office/drawing/2014/main" id="{6D47EAA9-1BCF-264E-90F5-A1B27D93119F}"/>
              </a:ext>
            </a:extLst>
          </p:cNvPr>
          <p:cNvSpPr/>
          <p:nvPr/>
        </p:nvSpPr>
        <p:spPr>
          <a:xfrm>
            <a:off x="25128915" y="30295505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8" name="Rectangle 1197">
            <a:extLst>
              <a:ext uri="{FF2B5EF4-FFF2-40B4-BE49-F238E27FC236}">
                <a16:creationId xmlns:a16="http://schemas.microsoft.com/office/drawing/2014/main" id="{6C1E01D0-0618-8B4D-A0DB-B4D8012B8E42}"/>
              </a:ext>
            </a:extLst>
          </p:cNvPr>
          <p:cNvSpPr/>
          <p:nvPr/>
        </p:nvSpPr>
        <p:spPr>
          <a:xfrm>
            <a:off x="26082442" y="30295505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9" name="Rectangle 1198">
            <a:extLst>
              <a:ext uri="{FF2B5EF4-FFF2-40B4-BE49-F238E27FC236}">
                <a16:creationId xmlns:a16="http://schemas.microsoft.com/office/drawing/2014/main" id="{D87FE33C-99BD-5A42-8D3D-E61F9448F46E}"/>
              </a:ext>
            </a:extLst>
          </p:cNvPr>
          <p:cNvSpPr/>
          <p:nvPr/>
        </p:nvSpPr>
        <p:spPr>
          <a:xfrm>
            <a:off x="27035969" y="30295505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0" name="Rectangle 1199">
            <a:extLst>
              <a:ext uri="{FF2B5EF4-FFF2-40B4-BE49-F238E27FC236}">
                <a16:creationId xmlns:a16="http://schemas.microsoft.com/office/drawing/2014/main" id="{42B3C088-EEC6-104B-9620-31F61D867C1F}"/>
              </a:ext>
            </a:extLst>
          </p:cNvPr>
          <p:cNvSpPr/>
          <p:nvPr/>
        </p:nvSpPr>
        <p:spPr>
          <a:xfrm>
            <a:off x="27989496" y="30295505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1" name="Rectangle 1200">
            <a:extLst>
              <a:ext uri="{FF2B5EF4-FFF2-40B4-BE49-F238E27FC236}">
                <a16:creationId xmlns:a16="http://schemas.microsoft.com/office/drawing/2014/main" id="{79D0641B-CF01-8748-801D-F4CD045C0B4D}"/>
              </a:ext>
            </a:extLst>
          </p:cNvPr>
          <p:cNvSpPr/>
          <p:nvPr/>
        </p:nvSpPr>
        <p:spPr>
          <a:xfrm>
            <a:off x="28943023" y="30295505"/>
            <a:ext cx="828174" cy="318533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2" name="Rectangle 1201">
            <a:extLst>
              <a:ext uri="{FF2B5EF4-FFF2-40B4-BE49-F238E27FC236}">
                <a16:creationId xmlns:a16="http://schemas.microsoft.com/office/drawing/2014/main" id="{2F8918C8-D629-EB43-8150-5A6379DE0E33}"/>
              </a:ext>
            </a:extLst>
          </p:cNvPr>
          <p:cNvSpPr/>
          <p:nvPr/>
        </p:nvSpPr>
        <p:spPr>
          <a:xfrm>
            <a:off x="29896550" y="30295505"/>
            <a:ext cx="828174" cy="318533"/>
          </a:xfrm>
          <a:prstGeom prst="rect">
            <a:avLst/>
          </a:prstGeom>
          <a:solidFill>
            <a:srgbClr val="FFC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3" name="Rectangle 1202">
            <a:extLst>
              <a:ext uri="{FF2B5EF4-FFF2-40B4-BE49-F238E27FC236}">
                <a16:creationId xmlns:a16="http://schemas.microsoft.com/office/drawing/2014/main" id="{7607A9E5-DADE-B24C-A757-7253F34342D5}"/>
              </a:ext>
            </a:extLst>
          </p:cNvPr>
          <p:cNvSpPr/>
          <p:nvPr/>
        </p:nvSpPr>
        <p:spPr>
          <a:xfrm>
            <a:off x="22019264" y="27145697"/>
            <a:ext cx="886781" cy="338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微软雅黑" charset="0"/>
              </a:rPr>
              <a:t>Spoofing</a:t>
            </a:r>
            <a:endParaRPr lang="zh-CN" alt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微软雅黑" charset="0"/>
            </a:endParaRPr>
          </a:p>
        </p:txBody>
      </p:sp>
      <p:sp>
        <p:nvSpPr>
          <p:cNvPr id="1204" name="Rectangle 1203">
            <a:extLst>
              <a:ext uri="{FF2B5EF4-FFF2-40B4-BE49-F238E27FC236}">
                <a16:creationId xmlns:a16="http://schemas.microsoft.com/office/drawing/2014/main" id="{2AE03E07-F0E4-A94F-BD1B-44DA5B7C4467}"/>
              </a:ext>
            </a:extLst>
          </p:cNvPr>
          <p:cNvSpPr/>
          <p:nvPr/>
        </p:nvSpPr>
        <p:spPr>
          <a:xfrm>
            <a:off x="22019264" y="27729838"/>
            <a:ext cx="826380" cy="338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微软雅黑" charset="0"/>
              </a:rPr>
              <a:t>Tamper </a:t>
            </a:r>
            <a:endParaRPr lang="zh-CN" alt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微软雅黑" charset="0"/>
            </a:endParaRPr>
          </a:p>
        </p:txBody>
      </p:sp>
      <p:sp>
        <p:nvSpPr>
          <p:cNvPr id="1205" name="Rectangle 1204">
            <a:extLst>
              <a:ext uri="{FF2B5EF4-FFF2-40B4-BE49-F238E27FC236}">
                <a16:creationId xmlns:a16="http://schemas.microsoft.com/office/drawing/2014/main" id="{32F0472E-B03A-A544-AE9A-9B152558BBBF}"/>
              </a:ext>
            </a:extLst>
          </p:cNvPr>
          <p:cNvSpPr/>
          <p:nvPr/>
        </p:nvSpPr>
        <p:spPr>
          <a:xfrm>
            <a:off x="22019264" y="28380242"/>
            <a:ext cx="1151149" cy="338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微软雅黑" charset="0"/>
              </a:rPr>
              <a:t>Repudiation</a:t>
            </a:r>
            <a:endParaRPr lang="zh-CN" alt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微软雅黑" charset="0"/>
            </a:endParaRPr>
          </a:p>
        </p:txBody>
      </p:sp>
      <p:sp>
        <p:nvSpPr>
          <p:cNvPr id="1206" name="Rectangle 1205">
            <a:extLst>
              <a:ext uri="{FF2B5EF4-FFF2-40B4-BE49-F238E27FC236}">
                <a16:creationId xmlns:a16="http://schemas.microsoft.com/office/drawing/2014/main" id="{EDC838A1-BC4A-BA4C-903E-1B3ECAAEB92C}"/>
              </a:ext>
            </a:extLst>
          </p:cNvPr>
          <p:cNvSpPr/>
          <p:nvPr/>
        </p:nvSpPr>
        <p:spPr>
          <a:xfrm>
            <a:off x="22019265" y="28867872"/>
            <a:ext cx="1523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Information Disclosure</a:t>
            </a:r>
            <a:endParaRPr lang="zh-CN" alt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07" name="Rectangle 1206">
            <a:extLst>
              <a:ext uri="{FF2B5EF4-FFF2-40B4-BE49-F238E27FC236}">
                <a16:creationId xmlns:a16="http://schemas.microsoft.com/office/drawing/2014/main" id="{8D472DA7-35F5-C246-952E-790021FFB716}"/>
              </a:ext>
            </a:extLst>
          </p:cNvPr>
          <p:cNvSpPr/>
          <p:nvPr/>
        </p:nvSpPr>
        <p:spPr>
          <a:xfrm>
            <a:off x="22019264" y="29526255"/>
            <a:ext cx="1189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Denial of Service</a:t>
            </a:r>
            <a:endParaRPr lang="zh-CN" alt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algn="l" eaLnBrk="0" hangingPunct="0"/>
            <a:endParaRPr lang="en-US" sz="1600" b="1" spc="-50" dirty="0">
              <a:solidFill>
                <a:srgbClr val="C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08" name="Rectangle 1207">
            <a:extLst>
              <a:ext uri="{FF2B5EF4-FFF2-40B4-BE49-F238E27FC236}">
                <a16:creationId xmlns:a16="http://schemas.microsoft.com/office/drawing/2014/main" id="{478616D5-AE3A-C34A-AEFB-FE1A85069B18}"/>
              </a:ext>
            </a:extLst>
          </p:cNvPr>
          <p:cNvSpPr/>
          <p:nvPr/>
        </p:nvSpPr>
        <p:spPr>
          <a:xfrm>
            <a:off x="22019264" y="30162385"/>
            <a:ext cx="15231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/>
            <a:r>
              <a:rPr lang="en-US" sz="1600" b="1" spc="-50" dirty="0">
                <a:solidFill>
                  <a:srgbClr val="C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Escalation of Privilege</a:t>
            </a:r>
          </a:p>
        </p:txBody>
      </p:sp>
      <p:sp>
        <p:nvSpPr>
          <p:cNvPr id="1209" name="TextBox 1208">
            <a:extLst>
              <a:ext uri="{FF2B5EF4-FFF2-40B4-BE49-F238E27FC236}">
                <a16:creationId xmlns:a16="http://schemas.microsoft.com/office/drawing/2014/main" id="{2D2DFDA4-B674-6043-84AD-5E1ABB67C51D}"/>
              </a:ext>
            </a:extLst>
          </p:cNvPr>
          <p:cNvSpPr txBox="1"/>
          <p:nvPr/>
        </p:nvSpPr>
        <p:spPr>
          <a:xfrm>
            <a:off x="22071330" y="30866953"/>
            <a:ext cx="949555" cy="2908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1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(STRIDE)</a:t>
            </a:r>
          </a:p>
        </p:txBody>
      </p:sp>
      <p:sp>
        <p:nvSpPr>
          <p:cNvPr id="1210" name="Rectangle 1209">
            <a:extLst>
              <a:ext uri="{FF2B5EF4-FFF2-40B4-BE49-F238E27FC236}">
                <a16:creationId xmlns:a16="http://schemas.microsoft.com/office/drawing/2014/main" id="{5693200D-21FA-0D45-9DE6-3D8A44989785}"/>
              </a:ext>
            </a:extLst>
          </p:cNvPr>
          <p:cNvSpPr/>
          <p:nvPr/>
        </p:nvSpPr>
        <p:spPr>
          <a:xfrm>
            <a:off x="23552684" y="31170640"/>
            <a:ext cx="828174" cy="204465"/>
          </a:xfrm>
          <a:prstGeom prst="rect">
            <a:avLst/>
          </a:prstGeom>
          <a:solidFill>
            <a:srgbClr val="C000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1" name="TextBox 1210">
            <a:extLst>
              <a:ext uri="{FF2B5EF4-FFF2-40B4-BE49-F238E27FC236}">
                <a16:creationId xmlns:a16="http://schemas.microsoft.com/office/drawing/2014/main" id="{E46597AA-7E79-0143-AF2F-B0D3CDECF9EF}"/>
              </a:ext>
            </a:extLst>
          </p:cNvPr>
          <p:cNvSpPr txBox="1"/>
          <p:nvPr/>
        </p:nvSpPr>
        <p:spPr>
          <a:xfrm>
            <a:off x="23555566" y="31413774"/>
            <a:ext cx="1737360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CVSS </a:t>
            </a:r>
            <a:r>
              <a:rPr lang="en-US" sz="14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critical</a:t>
            </a: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 : 9.0-10</a:t>
            </a:r>
          </a:p>
        </p:txBody>
      </p:sp>
      <p:sp>
        <p:nvSpPr>
          <p:cNvPr id="1212" name="Rectangle 1211">
            <a:extLst>
              <a:ext uri="{FF2B5EF4-FFF2-40B4-BE49-F238E27FC236}">
                <a16:creationId xmlns:a16="http://schemas.microsoft.com/office/drawing/2014/main" id="{27FB2B4F-ACB3-2E41-B865-3572C8779874}"/>
              </a:ext>
            </a:extLst>
          </p:cNvPr>
          <p:cNvSpPr/>
          <p:nvPr/>
        </p:nvSpPr>
        <p:spPr>
          <a:xfrm>
            <a:off x="25217493" y="31162602"/>
            <a:ext cx="828174" cy="204465"/>
          </a:xfrm>
          <a:prstGeom prst="rect">
            <a:avLst/>
          </a:prstGeom>
          <a:solidFill>
            <a:srgbClr val="FF8209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3" name="TextBox 1212">
            <a:extLst>
              <a:ext uri="{FF2B5EF4-FFF2-40B4-BE49-F238E27FC236}">
                <a16:creationId xmlns:a16="http://schemas.microsoft.com/office/drawing/2014/main" id="{5C91883A-02DF-7840-BDED-894EB243E847}"/>
              </a:ext>
            </a:extLst>
          </p:cNvPr>
          <p:cNvSpPr txBox="1"/>
          <p:nvPr/>
        </p:nvSpPr>
        <p:spPr>
          <a:xfrm>
            <a:off x="25227087" y="31411095"/>
            <a:ext cx="1737360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CVSS </a:t>
            </a:r>
            <a:r>
              <a:rPr lang="en-US" sz="14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high</a:t>
            </a: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 : 7.0-8.9</a:t>
            </a:r>
          </a:p>
        </p:txBody>
      </p:sp>
      <p:sp>
        <p:nvSpPr>
          <p:cNvPr id="1214" name="Rectangle 1213">
            <a:extLst>
              <a:ext uri="{FF2B5EF4-FFF2-40B4-BE49-F238E27FC236}">
                <a16:creationId xmlns:a16="http://schemas.microsoft.com/office/drawing/2014/main" id="{AC7DDB67-4120-DA4F-962D-B3D2FE2F41B8}"/>
              </a:ext>
            </a:extLst>
          </p:cNvPr>
          <p:cNvSpPr/>
          <p:nvPr/>
        </p:nvSpPr>
        <p:spPr>
          <a:xfrm>
            <a:off x="26856534" y="31159363"/>
            <a:ext cx="828174" cy="204465"/>
          </a:xfrm>
          <a:prstGeom prst="rect">
            <a:avLst/>
          </a:prstGeom>
          <a:solidFill>
            <a:srgbClr val="FFC700"/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5" name="TextBox 1214">
            <a:extLst>
              <a:ext uri="{FF2B5EF4-FFF2-40B4-BE49-F238E27FC236}">
                <a16:creationId xmlns:a16="http://schemas.microsoft.com/office/drawing/2014/main" id="{28FCFA99-D426-0F49-9F54-F09EFB060F9E}"/>
              </a:ext>
            </a:extLst>
          </p:cNvPr>
          <p:cNvSpPr txBox="1"/>
          <p:nvPr/>
        </p:nvSpPr>
        <p:spPr>
          <a:xfrm>
            <a:off x="26862483" y="31392603"/>
            <a:ext cx="1737360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CVSS </a:t>
            </a:r>
            <a:r>
              <a:rPr lang="en-US" sz="1400" b="1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medium</a:t>
            </a: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 : 4.0-6.9</a:t>
            </a:r>
          </a:p>
        </p:txBody>
      </p:sp>
      <p:cxnSp>
        <p:nvCxnSpPr>
          <p:cNvPr id="1216" name="Straight Arrow Connector 1215">
            <a:extLst>
              <a:ext uri="{FF2B5EF4-FFF2-40B4-BE49-F238E27FC236}">
                <a16:creationId xmlns:a16="http://schemas.microsoft.com/office/drawing/2014/main" id="{D4B0F290-4AEB-2B4E-9CA1-219C6E86621A}"/>
              </a:ext>
            </a:extLst>
          </p:cNvPr>
          <p:cNvCxnSpPr>
            <a:cxnSpLocks/>
          </p:cNvCxnSpPr>
          <p:nvPr/>
        </p:nvCxnSpPr>
        <p:spPr>
          <a:xfrm>
            <a:off x="30806144" y="26958911"/>
            <a:ext cx="0" cy="4447323"/>
          </a:xfrm>
          <a:prstGeom prst="straightConnector1">
            <a:avLst/>
          </a:prstGeom>
          <a:noFill/>
          <a:ln w="15875" cap="flat" cmpd="sng" algn="ctr">
            <a:solidFill>
              <a:srgbClr val="002060"/>
            </a:solidFill>
            <a:prstDash val="dash"/>
            <a:miter lim="800000"/>
            <a:tailEnd type="none"/>
          </a:ln>
          <a:effectLst/>
        </p:spPr>
      </p:cxnSp>
      <p:sp>
        <p:nvSpPr>
          <p:cNvPr id="1217" name="TextBox 1216">
            <a:extLst>
              <a:ext uri="{FF2B5EF4-FFF2-40B4-BE49-F238E27FC236}">
                <a16:creationId xmlns:a16="http://schemas.microsoft.com/office/drawing/2014/main" id="{5E9ABE42-9734-9247-BA6E-AE99453A3A16}"/>
              </a:ext>
            </a:extLst>
          </p:cNvPr>
          <p:cNvSpPr txBox="1"/>
          <p:nvPr/>
        </p:nvSpPr>
        <p:spPr>
          <a:xfrm>
            <a:off x="26672872" y="31609094"/>
            <a:ext cx="1737357" cy="2908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100" b="1" dirty="0">
                <a:solidFill>
                  <a:srgbClr val="002B49"/>
                </a:solidFill>
                <a:latin typeface="Calibri"/>
                <a:ea typeface="ＭＳ Ｐゴシック" panose="020B0600070205080204" pitchFamily="34" charset="-128"/>
              </a:rPr>
              <a:t>Legend</a:t>
            </a:r>
          </a:p>
        </p:txBody>
      </p:sp>
      <p:sp>
        <p:nvSpPr>
          <p:cNvPr id="1218" name="Rectangle 1217">
            <a:extLst>
              <a:ext uri="{FF2B5EF4-FFF2-40B4-BE49-F238E27FC236}">
                <a16:creationId xmlns:a16="http://schemas.microsoft.com/office/drawing/2014/main" id="{6DCB0A55-D96C-4B4B-B79C-D44B4DF1C204}"/>
              </a:ext>
            </a:extLst>
          </p:cNvPr>
          <p:cNvSpPr/>
          <p:nvPr/>
        </p:nvSpPr>
        <p:spPr>
          <a:xfrm>
            <a:off x="28739050" y="31162944"/>
            <a:ext cx="793317" cy="204465"/>
          </a:xfrm>
          <a:prstGeom prst="rect">
            <a:avLst/>
          </a:prstGeom>
          <a:solidFill>
            <a:srgbClr val="FFFFFF">
              <a:lumMod val="95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9" name="TextBox 1218">
            <a:extLst>
              <a:ext uri="{FF2B5EF4-FFF2-40B4-BE49-F238E27FC236}">
                <a16:creationId xmlns:a16="http://schemas.microsoft.com/office/drawing/2014/main" id="{FE698146-5CB2-9F45-8E45-5AA7A2478F2B}"/>
              </a:ext>
            </a:extLst>
          </p:cNvPr>
          <p:cNvSpPr txBox="1"/>
          <p:nvPr/>
        </p:nvSpPr>
        <p:spPr>
          <a:xfrm>
            <a:off x="28748093" y="31389021"/>
            <a:ext cx="1737360" cy="193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400" dirty="0">
                <a:solidFill>
                  <a:srgbClr val="333E48"/>
                </a:solidFill>
                <a:latin typeface="Calibri"/>
                <a:ea typeface="ＭＳ Ｐゴシック" panose="020B0600070205080204" pitchFamily="34" charset="-128"/>
              </a:rPr>
              <a:t>N/A &amp; Low :</a:t>
            </a:r>
            <a:r>
              <a:rPr lang="zh-CN" altLang="en-US" sz="1400" dirty="0">
                <a:solidFill>
                  <a:srgbClr val="333E48"/>
                </a:solidFill>
                <a:latin typeface="Calibri"/>
                <a:ea typeface="等线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333E48"/>
                </a:solidFill>
                <a:latin typeface="Calibri"/>
                <a:ea typeface="等线" panose="02010600030101010101" pitchFamily="2" charset="-122"/>
              </a:rPr>
              <a:t>0,</a:t>
            </a:r>
            <a:r>
              <a:rPr lang="zh-CN" altLang="en-US" sz="1400" dirty="0">
                <a:solidFill>
                  <a:srgbClr val="333E48"/>
                </a:solidFill>
                <a:latin typeface="Calibri"/>
                <a:ea typeface="等线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333E48"/>
                </a:solidFill>
                <a:latin typeface="Calibri"/>
                <a:ea typeface="等线" panose="02010600030101010101" pitchFamily="2" charset="-122"/>
              </a:rPr>
              <a:t>0.1-3.9</a:t>
            </a:r>
            <a:endParaRPr lang="en-US" sz="1400" dirty="0">
              <a:solidFill>
                <a:srgbClr val="333E48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1220" name="Text Placeholder 4">
            <a:extLst>
              <a:ext uri="{FF2B5EF4-FFF2-40B4-BE49-F238E27FC236}">
                <a16:creationId xmlns:a16="http://schemas.microsoft.com/office/drawing/2014/main" id="{4DC288C5-E2F4-174A-A88B-08A8D89AAB23}"/>
              </a:ext>
            </a:extLst>
          </p:cNvPr>
          <p:cNvSpPr txBox="1">
            <a:spLocks/>
          </p:cNvSpPr>
          <p:nvPr/>
        </p:nvSpPr>
        <p:spPr>
          <a:xfrm>
            <a:off x="22395608" y="25807475"/>
            <a:ext cx="11177851" cy="3444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Calibri" panose="020F0502020204030204" pitchFamily="34" charset="0"/>
              <a:defRPr sz="2400" kern="1200">
                <a:solidFill>
                  <a:schemeClr val="tx2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3984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8556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201738" indent="-17303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427163" indent="-16827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E48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Smart Speaker’s risk rating for prioritizing safeguard implementation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  <p:sp>
        <p:nvSpPr>
          <p:cNvPr id="1221" name="TextBox 1220">
            <a:extLst>
              <a:ext uri="{FF2B5EF4-FFF2-40B4-BE49-F238E27FC236}">
                <a16:creationId xmlns:a16="http://schemas.microsoft.com/office/drawing/2014/main" id="{02A4ACAB-E4E0-3440-9F5C-B14039A41D24}"/>
              </a:ext>
            </a:extLst>
          </p:cNvPr>
          <p:cNvSpPr txBox="1"/>
          <p:nvPr/>
        </p:nvSpPr>
        <p:spPr>
          <a:xfrm>
            <a:off x="30866468" y="27440763"/>
            <a:ext cx="1762583" cy="3434786"/>
          </a:xfrm>
          <a:prstGeom prst="rect">
            <a:avLst/>
          </a:prstGeom>
          <a:solidFill>
            <a:srgbClr val="FF6B00">
              <a:lumMod val="20000"/>
              <a:lumOff val="80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Common Vulnerability Scoring System Version 3.0 (CVSS)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Attack Vector (AV)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Attack Complexity (AC)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Privileges Required (PR)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</a:rPr>
              <a:t>User Interaction (UI)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Scope (S)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Confidentiality (C)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Integrity (I)</a:t>
            </a:r>
          </a:p>
          <a:p>
            <a:pPr marL="285750" marR="0" lvl="0" indent="-28575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Availability (A)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R="0" lvl="0" algn="l" defTabSz="91440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1222" name="Group 1221">
            <a:extLst>
              <a:ext uri="{FF2B5EF4-FFF2-40B4-BE49-F238E27FC236}">
                <a16:creationId xmlns:a16="http://schemas.microsoft.com/office/drawing/2014/main" id="{0C2109CA-E979-C041-9CD8-F98DA000C2C7}"/>
              </a:ext>
            </a:extLst>
          </p:cNvPr>
          <p:cNvGrpSpPr/>
          <p:nvPr/>
        </p:nvGrpSpPr>
        <p:grpSpPr>
          <a:xfrm>
            <a:off x="32043717" y="24948620"/>
            <a:ext cx="632166" cy="1076860"/>
            <a:chOff x="763276" y="3096715"/>
            <a:chExt cx="632166" cy="1076860"/>
          </a:xfrm>
        </p:grpSpPr>
        <p:sp>
          <p:nvSpPr>
            <p:cNvPr id="1223" name="Arrow: Chevron 76">
              <a:extLst>
                <a:ext uri="{FF2B5EF4-FFF2-40B4-BE49-F238E27FC236}">
                  <a16:creationId xmlns:a16="http://schemas.microsoft.com/office/drawing/2014/main" id="{95EC71D3-5DDF-6E4E-AD78-A64131E34A51}"/>
                </a:ext>
              </a:extLst>
            </p:cNvPr>
            <p:cNvSpPr/>
            <p:nvPr/>
          </p:nvSpPr>
          <p:spPr>
            <a:xfrm rot="5400000">
              <a:off x="540931" y="3319063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224" name="TextBox 1223">
              <a:extLst>
                <a:ext uri="{FF2B5EF4-FFF2-40B4-BE49-F238E27FC236}">
                  <a16:creationId xmlns:a16="http://schemas.microsoft.com/office/drawing/2014/main" id="{F692906B-6A1D-444A-9EDD-06CFECD40664}"/>
                </a:ext>
              </a:extLst>
            </p:cNvPr>
            <p:cNvSpPr txBox="1"/>
            <p:nvPr/>
          </p:nvSpPr>
          <p:spPr>
            <a:xfrm>
              <a:off x="763276" y="3486540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3</a:t>
              </a:r>
            </a:p>
          </p:txBody>
        </p:sp>
      </p:grpSp>
      <p:grpSp>
        <p:nvGrpSpPr>
          <p:cNvPr id="1232" name="Group 1231">
            <a:extLst>
              <a:ext uri="{FF2B5EF4-FFF2-40B4-BE49-F238E27FC236}">
                <a16:creationId xmlns:a16="http://schemas.microsoft.com/office/drawing/2014/main" id="{6930FAE0-1878-9C4B-929F-9C7FC8808E47}"/>
              </a:ext>
            </a:extLst>
          </p:cNvPr>
          <p:cNvGrpSpPr/>
          <p:nvPr/>
        </p:nvGrpSpPr>
        <p:grpSpPr>
          <a:xfrm>
            <a:off x="326642" y="35149766"/>
            <a:ext cx="5051177" cy="4352790"/>
            <a:chOff x="8402665" y="1883453"/>
            <a:chExt cx="2979212" cy="3012256"/>
          </a:xfrm>
        </p:grpSpPr>
        <p:sp>
          <p:nvSpPr>
            <p:cNvPr id="1233" name="Rectangle 1232">
              <a:extLst>
                <a:ext uri="{FF2B5EF4-FFF2-40B4-BE49-F238E27FC236}">
                  <a16:creationId xmlns:a16="http://schemas.microsoft.com/office/drawing/2014/main" id="{6BF62E92-8595-504F-B4DD-6F4306BEB5EF}"/>
                </a:ext>
              </a:extLst>
            </p:cNvPr>
            <p:cNvSpPr/>
            <p:nvPr/>
          </p:nvSpPr>
          <p:spPr>
            <a:xfrm>
              <a:off x="8402665" y="1883453"/>
              <a:ext cx="2962461" cy="776678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rgbClr val="95D6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45718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2B4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Security </a:t>
              </a:r>
            </a:p>
            <a:p>
              <a:pPr marL="0" marR="0" lvl="0" indent="0" algn="l" defTabSz="45718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2B4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Countermeasures</a:t>
              </a:r>
            </a:p>
          </p:txBody>
        </p:sp>
        <p:sp>
          <p:nvSpPr>
            <p:cNvPr id="1234" name="Rectangle 1233">
              <a:extLst>
                <a:ext uri="{FF2B5EF4-FFF2-40B4-BE49-F238E27FC236}">
                  <a16:creationId xmlns:a16="http://schemas.microsoft.com/office/drawing/2014/main" id="{2DF282E3-C193-0A47-B269-9AA950A083E8}"/>
                </a:ext>
              </a:extLst>
            </p:cNvPr>
            <p:cNvSpPr/>
            <p:nvPr/>
          </p:nvSpPr>
          <p:spPr>
            <a:xfrm>
              <a:off x="8402665" y="2775024"/>
              <a:ext cx="1439170" cy="1002896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rgbClr val="95D6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Physical </a:t>
              </a:r>
            </a:p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mitigation </a:t>
              </a:r>
            </a:p>
          </p:txBody>
        </p:sp>
        <p:sp>
          <p:nvSpPr>
            <p:cNvPr id="1235" name="Rectangle 1234">
              <a:extLst>
                <a:ext uri="{FF2B5EF4-FFF2-40B4-BE49-F238E27FC236}">
                  <a16:creationId xmlns:a16="http://schemas.microsoft.com/office/drawing/2014/main" id="{CFEBC02D-B5AE-474F-AD80-A68D44266D88}"/>
                </a:ext>
              </a:extLst>
            </p:cNvPr>
            <p:cNvSpPr/>
            <p:nvPr/>
          </p:nvSpPr>
          <p:spPr>
            <a:xfrm>
              <a:off x="9942707" y="2775024"/>
              <a:ext cx="1439170" cy="1002896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rgbClr val="95D6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Software </a:t>
              </a:r>
            </a:p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mitigation </a:t>
              </a:r>
            </a:p>
          </p:txBody>
        </p:sp>
        <p:sp>
          <p:nvSpPr>
            <p:cNvPr id="1236" name="Rectangle 1235">
              <a:extLst>
                <a:ext uri="{FF2B5EF4-FFF2-40B4-BE49-F238E27FC236}">
                  <a16:creationId xmlns:a16="http://schemas.microsoft.com/office/drawing/2014/main" id="{3FD0B4FB-72E9-B646-9DE1-D94733DED5E3}"/>
                </a:ext>
              </a:extLst>
            </p:cNvPr>
            <p:cNvSpPr/>
            <p:nvPr/>
          </p:nvSpPr>
          <p:spPr>
            <a:xfrm>
              <a:off x="8402665" y="3892813"/>
              <a:ext cx="1439170" cy="1002896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rgbClr val="95D6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 </a:t>
              </a:r>
            </a:p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mitigation </a:t>
              </a:r>
            </a:p>
          </p:txBody>
        </p:sp>
        <p:sp>
          <p:nvSpPr>
            <p:cNvPr id="1237" name="Rectangle 1236">
              <a:extLst>
                <a:ext uri="{FF2B5EF4-FFF2-40B4-BE49-F238E27FC236}">
                  <a16:creationId xmlns:a16="http://schemas.microsoft.com/office/drawing/2014/main" id="{35CF3567-0858-FD43-B7EE-07BBA304F93D}"/>
                </a:ext>
              </a:extLst>
            </p:cNvPr>
            <p:cNvSpPr/>
            <p:nvPr/>
          </p:nvSpPr>
          <p:spPr>
            <a:xfrm>
              <a:off x="9942707" y="3892813"/>
              <a:ext cx="1439170" cy="1002896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rgbClr val="95D6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Lifecycle </a:t>
              </a:r>
            </a:p>
            <a:p>
              <a:pPr marL="0" marR="0" lvl="0" indent="0" defTabSz="457181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C1D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mitigation </a:t>
              </a:r>
            </a:p>
          </p:txBody>
        </p:sp>
        <p:pic>
          <p:nvPicPr>
            <p:cNvPr id="1238" name="Picture 1237">
              <a:extLst>
                <a:ext uri="{FF2B5EF4-FFF2-40B4-BE49-F238E27FC236}">
                  <a16:creationId xmlns:a16="http://schemas.microsoft.com/office/drawing/2014/main" id="{AD649E23-CA94-4248-873F-629B4708D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10588764" y="1892660"/>
              <a:ext cx="651872" cy="733356"/>
            </a:xfrm>
            <a:prstGeom prst="rect">
              <a:avLst/>
            </a:prstGeom>
            <a:noFill/>
          </p:spPr>
        </p:pic>
      </p:grpSp>
      <p:sp>
        <p:nvSpPr>
          <p:cNvPr id="1241" name="Rectangle 1240">
            <a:extLst>
              <a:ext uri="{FF2B5EF4-FFF2-40B4-BE49-F238E27FC236}">
                <a16:creationId xmlns:a16="http://schemas.microsoft.com/office/drawing/2014/main" id="{DF91A417-DBA9-5540-886B-7CB5AB1A34D5}"/>
              </a:ext>
            </a:extLst>
          </p:cNvPr>
          <p:cNvSpPr/>
          <p:nvPr/>
        </p:nvSpPr>
        <p:spPr>
          <a:xfrm>
            <a:off x="5476954" y="34871505"/>
            <a:ext cx="495183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0" hangingPunct="0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Different Approaches</a:t>
            </a:r>
          </a:p>
          <a:p>
            <a:pPr marL="800100" lvl="1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Standard mitigations</a:t>
            </a:r>
          </a:p>
          <a:p>
            <a:pPr marL="800100" lvl="1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custom mitigations</a:t>
            </a:r>
          </a:p>
          <a:p>
            <a:pPr marL="1257300" lvl="2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altLang="zh-CN" sz="18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It’s always risky to invent mitigation</a:t>
            </a:r>
          </a:p>
          <a:p>
            <a:pPr marL="1714500" lvl="3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Get help from security expert</a:t>
            </a:r>
          </a:p>
          <a:p>
            <a:pPr marL="800100" lvl="1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Redesign to eliminate threat</a:t>
            </a:r>
          </a:p>
          <a:p>
            <a:pPr marL="800100" lvl="1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Accept risk in according to policies</a:t>
            </a:r>
          </a:p>
          <a:p>
            <a:pPr marL="1257300" lvl="2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00000"/>
                </a:solidFill>
                <a:latin typeface="Helvetica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Could be OK if mitigation cost is higher than exploitation probability and impact</a:t>
            </a:r>
          </a:p>
          <a:p>
            <a:pPr marL="1257300" lvl="2" indent="-342900" algn="l" eaLnBrk="0" hangingPunct="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dirty="0">
                <a:solidFill>
                  <a:srgbClr val="000000"/>
                </a:solidFill>
                <a:latin typeface="Helvetica" panose="020B0604020202020204" pitchFamily="34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Let Stakeholders and/or users know the risk</a:t>
            </a:r>
          </a:p>
        </p:txBody>
      </p:sp>
      <p:sp>
        <p:nvSpPr>
          <p:cNvPr id="1288" name="Title 1">
            <a:extLst>
              <a:ext uri="{FF2B5EF4-FFF2-40B4-BE49-F238E27FC236}">
                <a16:creationId xmlns:a16="http://schemas.microsoft.com/office/drawing/2014/main" id="{385A27F9-5E9D-F240-AB5A-1DAC2F1617C4}"/>
              </a:ext>
            </a:extLst>
          </p:cNvPr>
          <p:cNvSpPr txBox="1">
            <a:spLocks/>
          </p:cNvSpPr>
          <p:nvPr/>
        </p:nvSpPr>
        <p:spPr>
          <a:xfrm>
            <a:off x="13109360" y="33128544"/>
            <a:ext cx="10669801" cy="60374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Reference PSA-</a:t>
            </a:r>
            <a:r>
              <a:rPr kumimoji="0" lang="en-US" sz="3600" b="0" i="0" u="none" strike="noStrike" kern="1200" cap="none" spc="-50" normalizeH="0" baseline="0" noProof="0" dirty="0" err="1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RoT</a:t>
            </a: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 Security Functions</a:t>
            </a:r>
          </a:p>
        </p:txBody>
      </p:sp>
      <p:sp>
        <p:nvSpPr>
          <p:cNvPr id="1289" name="Freeform 2390">
            <a:extLst>
              <a:ext uri="{FF2B5EF4-FFF2-40B4-BE49-F238E27FC236}">
                <a16:creationId xmlns:a16="http://schemas.microsoft.com/office/drawing/2014/main" id="{6DCC3896-8C42-9247-A149-4152C33992CB}"/>
              </a:ext>
            </a:extLst>
          </p:cNvPr>
          <p:cNvSpPr/>
          <p:nvPr/>
        </p:nvSpPr>
        <p:spPr bwMode="auto">
          <a:xfrm>
            <a:off x="14313248" y="35655909"/>
            <a:ext cx="2104542" cy="1623354"/>
          </a:xfrm>
          <a:custGeom>
            <a:avLst/>
            <a:gdLst>
              <a:gd name="T0" fmla="*/ 1973 w 1973"/>
              <a:gd name="T1" fmla="*/ 0 h 1438"/>
              <a:gd name="T2" fmla="*/ 1926 w 1973"/>
              <a:gd name="T3" fmla="*/ 37 h 1438"/>
              <a:gd name="T4" fmla="*/ 1874 w 1973"/>
              <a:gd name="T5" fmla="*/ 80 h 1438"/>
              <a:gd name="T6" fmla="*/ 1821 w 1973"/>
              <a:gd name="T7" fmla="*/ 126 h 1438"/>
              <a:gd name="T8" fmla="*/ 1767 w 1973"/>
              <a:gd name="T9" fmla="*/ 177 h 1438"/>
              <a:gd name="T10" fmla="*/ 1711 w 1973"/>
              <a:gd name="T11" fmla="*/ 231 h 1438"/>
              <a:gd name="T12" fmla="*/ 1655 w 1973"/>
              <a:gd name="T13" fmla="*/ 289 h 1438"/>
              <a:gd name="T14" fmla="*/ 1598 w 1973"/>
              <a:gd name="T15" fmla="*/ 351 h 1438"/>
              <a:gd name="T16" fmla="*/ 1544 w 1973"/>
              <a:gd name="T17" fmla="*/ 416 h 1438"/>
              <a:gd name="T18" fmla="*/ 1490 w 1973"/>
              <a:gd name="T19" fmla="*/ 486 h 1438"/>
              <a:gd name="T20" fmla="*/ 1437 w 1973"/>
              <a:gd name="T21" fmla="*/ 560 h 1438"/>
              <a:gd name="T22" fmla="*/ 1386 w 1973"/>
              <a:gd name="T23" fmla="*/ 636 h 1438"/>
              <a:gd name="T24" fmla="*/ 1339 w 1973"/>
              <a:gd name="T25" fmla="*/ 719 h 1438"/>
              <a:gd name="T26" fmla="*/ 1294 w 1973"/>
              <a:gd name="T27" fmla="*/ 802 h 1438"/>
              <a:gd name="T28" fmla="*/ 1254 w 1973"/>
              <a:gd name="T29" fmla="*/ 892 h 1438"/>
              <a:gd name="T30" fmla="*/ 1218 w 1973"/>
              <a:gd name="T31" fmla="*/ 983 h 1438"/>
              <a:gd name="T32" fmla="*/ 1186 w 1973"/>
              <a:gd name="T33" fmla="*/ 1080 h 1438"/>
              <a:gd name="T34" fmla="*/ 1161 w 1973"/>
              <a:gd name="T35" fmla="*/ 1179 h 1438"/>
              <a:gd name="T36" fmla="*/ 1140 w 1973"/>
              <a:gd name="T37" fmla="*/ 1282 h 1438"/>
              <a:gd name="T38" fmla="*/ 1126 w 1973"/>
              <a:gd name="T39" fmla="*/ 1389 h 1438"/>
              <a:gd name="T40" fmla="*/ 1090 w 1973"/>
              <a:gd name="T41" fmla="*/ 1357 h 1438"/>
              <a:gd name="T42" fmla="*/ 1050 w 1973"/>
              <a:gd name="T43" fmla="*/ 1328 h 1438"/>
              <a:gd name="T44" fmla="*/ 1011 w 1973"/>
              <a:gd name="T45" fmla="*/ 1301 h 1438"/>
              <a:gd name="T46" fmla="*/ 968 w 1973"/>
              <a:gd name="T47" fmla="*/ 1278 h 1438"/>
              <a:gd name="T48" fmla="*/ 922 w 1973"/>
              <a:gd name="T49" fmla="*/ 1255 h 1438"/>
              <a:gd name="T50" fmla="*/ 873 w 1973"/>
              <a:gd name="T51" fmla="*/ 1239 h 1438"/>
              <a:gd name="T52" fmla="*/ 821 w 1973"/>
              <a:gd name="T53" fmla="*/ 1223 h 1438"/>
              <a:gd name="T54" fmla="*/ 763 w 1973"/>
              <a:gd name="T55" fmla="*/ 1213 h 1438"/>
              <a:gd name="T56" fmla="*/ 702 w 1973"/>
              <a:gd name="T57" fmla="*/ 1206 h 1438"/>
              <a:gd name="T58" fmla="*/ 634 w 1973"/>
              <a:gd name="T59" fmla="*/ 1205 h 1438"/>
              <a:gd name="T60" fmla="*/ 586 w 1973"/>
              <a:gd name="T61" fmla="*/ 1205 h 1438"/>
              <a:gd name="T62" fmla="*/ 540 w 1973"/>
              <a:gd name="T63" fmla="*/ 1208 h 1438"/>
              <a:gd name="T64" fmla="*/ 497 w 1973"/>
              <a:gd name="T65" fmla="*/ 1213 h 1438"/>
              <a:gd name="T66" fmla="*/ 455 w 1973"/>
              <a:gd name="T67" fmla="*/ 1223 h 1438"/>
              <a:gd name="T68" fmla="*/ 414 w 1973"/>
              <a:gd name="T69" fmla="*/ 1234 h 1438"/>
              <a:gd name="T70" fmla="*/ 372 w 1973"/>
              <a:gd name="T71" fmla="*/ 1250 h 1438"/>
              <a:gd name="T72" fmla="*/ 330 w 1973"/>
              <a:gd name="T73" fmla="*/ 1269 h 1438"/>
              <a:gd name="T74" fmla="*/ 287 w 1973"/>
              <a:gd name="T75" fmla="*/ 1293 h 1438"/>
              <a:gd name="T76" fmla="*/ 241 w 1973"/>
              <a:gd name="T77" fmla="*/ 1321 h 1438"/>
              <a:gd name="T78" fmla="*/ 192 w 1973"/>
              <a:gd name="T79" fmla="*/ 1354 h 1438"/>
              <a:gd name="T80" fmla="*/ 140 w 1973"/>
              <a:gd name="T81" fmla="*/ 1393 h 1438"/>
              <a:gd name="T82" fmla="*/ 85 w 1973"/>
              <a:gd name="T83" fmla="*/ 1438 h 1438"/>
              <a:gd name="T84" fmla="*/ 0 w 1973"/>
              <a:gd name="T85" fmla="*/ 1438 h 1438"/>
              <a:gd name="T86" fmla="*/ 67 w 1973"/>
              <a:gd name="T87" fmla="*/ 1311 h 1438"/>
              <a:gd name="T88" fmla="*/ 139 w 1973"/>
              <a:gd name="T89" fmla="*/ 1190 h 1438"/>
              <a:gd name="T90" fmla="*/ 214 w 1973"/>
              <a:gd name="T91" fmla="*/ 1073 h 1438"/>
              <a:gd name="T92" fmla="*/ 295 w 1973"/>
              <a:gd name="T93" fmla="*/ 961 h 1438"/>
              <a:gd name="T94" fmla="*/ 379 w 1973"/>
              <a:gd name="T95" fmla="*/ 855 h 1438"/>
              <a:gd name="T96" fmla="*/ 468 w 1973"/>
              <a:gd name="T97" fmla="*/ 754 h 1438"/>
              <a:gd name="T98" fmla="*/ 561 w 1973"/>
              <a:gd name="T99" fmla="*/ 659 h 1438"/>
              <a:gd name="T100" fmla="*/ 657 w 1973"/>
              <a:gd name="T101" fmla="*/ 568 h 1438"/>
              <a:gd name="T102" fmla="*/ 759 w 1973"/>
              <a:gd name="T103" fmla="*/ 485 h 1438"/>
              <a:gd name="T104" fmla="*/ 864 w 1973"/>
              <a:gd name="T105" fmla="*/ 407 h 1438"/>
              <a:gd name="T106" fmla="*/ 972 w 1973"/>
              <a:gd name="T107" fmla="*/ 335 h 1438"/>
              <a:gd name="T108" fmla="*/ 1085 w 1973"/>
              <a:gd name="T109" fmla="*/ 270 h 1438"/>
              <a:gd name="T110" fmla="*/ 1201 w 1973"/>
              <a:gd name="T111" fmla="*/ 211 h 1438"/>
              <a:gd name="T112" fmla="*/ 1321 w 1973"/>
              <a:gd name="T113" fmla="*/ 159 h 1438"/>
              <a:gd name="T114" fmla="*/ 1445 w 1973"/>
              <a:gd name="T115" fmla="*/ 113 h 1438"/>
              <a:gd name="T116" fmla="*/ 1572 w 1973"/>
              <a:gd name="T117" fmla="*/ 73 h 1438"/>
              <a:gd name="T118" fmla="*/ 1703 w 1973"/>
              <a:gd name="T119" fmla="*/ 41 h 1438"/>
              <a:gd name="T120" fmla="*/ 1837 w 1973"/>
              <a:gd name="T121" fmla="*/ 18 h 1438"/>
              <a:gd name="T122" fmla="*/ 1973 w 1973"/>
              <a:gd name="T123" fmla="*/ 0 h 1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3" h="1438">
                <a:moveTo>
                  <a:pt x="1973" y="0"/>
                </a:moveTo>
                <a:lnTo>
                  <a:pt x="1926" y="37"/>
                </a:lnTo>
                <a:lnTo>
                  <a:pt x="1874" y="80"/>
                </a:lnTo>
                <a:lnTo>
                  <a:pt x="1821" y="126"/>
                </a:lnTo>
                <a:lnTo>
                  <a:pt x="1767" y="177"/>
                </a:lnTo>
                <a:lnTo>
                  <a:pt x="1711" y="231"/>
                </a:lnTo>
                <a:lnTo>
                  <a:pt x="1655" y="289"/>
                </a:lnTo>
                <a:lnTo>
                  <a:pt x="1598" y="351"/>
                </a:lnTo>
                <a:lnTo>
                  <a:pt x="1544" y="416"/>
                </a:lnTo>
                <a:lnTo>
                  <a:pt x="1490" y="486"/>
                </a:lnTo>
                <a:lnTo>
                  <a:pt x="1437" y="560"/>
                </a:lnTo>
                <a:lnTo>
                  <a:pt x="1386" y="636"/>
                </a:lnTo>
                <a:lnTo>
                  <a:pt x="1339" y="719"/>
                </a:lnTo>
                <a:lnTo>
                  <a:pt x="1294" y="802"/>
                </a:lnTo>
                <a:lnTo>
                  <a:pt x="1254" y="892"/>
                </a:lnTo>
                <a:lnTo>
                  <a:pt x="1218" y="983"/>
                </a:lnTo>
                <a:lnTo>
                  <a:pt x="1186" y="1080"/>
                </a:lnTo>
                <a:lnTo>
                  <a:pt x="1161" y="1179"/>
                </a:lnTo>
                <a:lnTo>
                  <a:pt x="1140" y="1282"/>
                </a:lnTo>
                <a:lnTo>
                  <a:pt x="1126" y="1389"/>
                </a:lnTo>
                <a:lnTo>
                  <a:pt x="1090" y="1357"/>
                </a:lnTo>
                <a:lnTo>
                  <a:pt x="1050" y="1328"/>
                </a:lnTo>
                <a:lnTo>
                  <a:pt x="1011" y="1301"/>
                </a:lnTo>
                <a:lnTo>
                  <a:pt x="968" y="1278"/>
                </a:lnTo>
                <a:lnTo>
                  <a:pt x="922" y="1255"/>
                </a:lnTo>
                <a:lnTo>
                  <a:pt x="873" y="1239"/>
                </a:lnTo>
                <a:lnTo>
                  <a:pt x="821" y="1223"/>
                </a:lnTo>
                <a:lnTo>
                  <a:pt x="763" y="1213"/>
                </a:lnTo>
                <a:lnTo>
                  <a:pt x="702" y="1206"/>
                </a:lnTo>
                <a:lnTo>
                  <a:pt x="634" y="1205"/>
                </a:lnTo>
                <a:lnTo>
                  <a:pt x="586" y="1205"/>
                </a:lnTo>
                <a:lnTo>
                  <a:pt x="540" y="1208"/>
                </a:lnTo>
                <a:lnTo>
                  <a:pt x="497" y="1213"/>
                </a:lnTo>
                <a:lnTo>
                  <a:pt x="455" y="1223"/>
                </a:lnTo>
                <a:lnTo>
                  <a:pt x="414" y="1234"/>
                </a:lnTo>
                <a:lnTo>
                  <a:pt x="372" y="1250"/>
                </a:lnTo>
                <a:lnTo>
                  <a:pt x="330" y="1269"/>
                </a:lnTo>
                <a:lnTo>
                  <a:pt x="287" y="1293"/>
                </a:lnTo>
                <a:lnTo>
                  <a:pt x="241" y="1321"/>
                </a:lnTo>
                <a:lnTo>
                  <a:pt x="192" y="1354"/>
                </a:lnTo>
                <a:lnTo>
                  <a:pt x="140" y="1393"/>
                </a:lnTo>
                <a:lnTo>
                  <a:pt x="85" y="1438"/>
                </a:lnTo>
                <a:lnTo>
                  <a:pt x="0" y="1438"/>
                </a:lnTo>
                <a:lnTo>
                  <a:pt x="67" y="1311"/>
                </a:lnTo>
                <a:lnTo>
                  <a:pt x="139" y="1190"/>
                </a:lnTo>
                <a:lnTo>
                  <a:pt x="214" y="1073"/>
                </a:lnTo>
                <a:lnTo>
                  <a:pt x="295" y="961"/>
                </a:lnTo>
                <a:lnTo>
                  <a:pt x="379" y="855"/>
                </a:lnTo>
                <a:lnTo>
                  <a:pt x="468" y="754"/>
                </a:lnTo>
                <a:lnTo>
                  <a:pt x="561" y="659"/>
                </a:lnTo>
                <a:lnTo>
                  <a:pt x="657" y="568"/>
                </a:lnTo>
                <a:lnTo>
                  <a:pt x="759" y="485"/>
                </a:lnTo>
                <a:lnTo>
                  <a:pt x="864" y="407"/>
                </a:lnTo>
                <a:lnTo>
                  <a:pt x="972" y="335"/>
                </a:lnTo>
                <a:lnTo>
                  <a:pt x="1085" y="270"/>
                </a:lnTo>
                <a:lnTo>
                  <a:pt x="1201" y="211"/>
                </a:lnTo>
                <a:lnTo>
                  <a:pt x="1321" y="159"/>
                </a:lnTo>
                <a:lnTo>
                  <a:pt x="1445" y="113"/>
                </a:lnTo>
                <a:lnTo>
                  <a:pt x="1572" y="73"/>
                </a:lnTo>
                <a:lnTo>
                  <a:pt x="1703" y="41"/>
                </a:lnTo>
                <a:lnTo>
                  <a:pt x="1837" y="18"/>
                </a:lnTo>
                <a:lnTo>
                  <a:pt x="1973" y="0"/>
                </a:lnTo>
                <a:close/>
              </a:path>
            </a:pathLst>
          </a:custGeom>
          <a:solidFill>
            <a:srgbClr val="0091BD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charset="0"/>
              <a:cs typeface="微软雅黑" charset="0"/>
            </a:endParaRPr>
          </a:p>
        </p:txBody>
      </p:sp>
      <p:sp>
        <p:nvSpPr>
          <p:cNvPr id="1290" name="Freeform 2391">
            <a:extLst>
              <a:ext uri="{FF2B5EF4-FFF2-40B4-BE49-F238E27FC236}">
                <a16:creationId xmlns:a16="http://schemas.microsoft.com/office/drawing/2014/main" id="{A4C7503D-9F8C-DA4B-9818-577F69030F21}"/>
              </a:ext>
            </a:extLst>
          </p:cNvPr>
          <p:cNvSpPr/>
          <p:nvPr/>
        </p:nvSpPr>
        <p:spPr bwMode="auto">
          <a:xfrm>
            <a:off x="15855654" y="37349257"/>
            <a:ext cx="1090137" cy="2221966"/>
          </a:xfrm>
          <a:custGeom>
            <a:avLst/>
            <a:gdLst>
              <a:gd name="T0" fmla="*/ 1022 w 1022"/>
              <a:gd name="T1" fmla="*/ 1507 h 2092"/>
              <a:gd name="T2" fmla="*/ 1015 w 1022"/>
              <a:gd name="T3" fmla="*/ 1631 h 2092"/>
              <a:gd name="T4" fmla="*/ 991 w 1022"/>
              <a:gd name="T5" fmla="*/ 1744 h 2092"/>
              <a:gd name="T6" fmla="*/ 951 w 1022"/>
              <a:gd name="T7" fmla="*/ 1844 h 2092"/>
              <a:gd name="T8" fmla="*/ 895 w 1022"/>
              <a:gd name="T9" fmla="*/ 1929 h 2092"/>
              <a:gd name="T10" fmla="*/ 821 w 1022"/>
              <a:gd name="T11" fmla="*/ 1999 h 2092"/>
              <a:gd name="T12" fmla="*/ 731 w 1022"/>
              <a:gd name="T13" fmla="*/ 2049 h 2092"/>
              <a:gd name="T14" fmla="*/ 622 w 1022"/>
              <a:gd name="T15" fmla="*/ 2081 h 2092"/>
              <a:gd name="T16" fmla="*/ 494 w 1022"/>
              <a:gd name="T17" fmla="*/ 2092 h 2092"/>
              <a:gd name="T18" fmla="*/ 374 w 1022"/>
              <a:gd name="T19" fmla="*/ 2082 h 2092"/>
              <a:gd name="T20" fmla="*/ 275 w 1022"/>
              <a:gd name="T21" fmla="*/ 2054 h 2092"/>
              <a:gd name="T22" fmla="*/ 193 w 1022"/>
              <a:gd name="T23" fmla="*/ 2010 h 2092"/>
              <a:gd name="T24" fmla="*/ 129 w 1022"/>
              <a:gd name="T25" fmla="*/ 1950 h 2092"/>
              <a:gd name="T26" fmla="*/ 78 w 1022"/>
              <a:gd name="T27" fmla="*/ 1876 h 2092"/>
              <a:gd name="T28" fmla="*/ 42 w 1022"/>
              <a:gd name="T29" fmla="*/ 1791 h 2092"/>
              <a:gd name="T30" fmla="*/ 17 w 1022"/>
              <a:gd name="T31" fmla="*/ 1695 h 2092"/>
              <a:gd name="T32" fmla="*/ 5 w 1022"/>
              <a:gd name="T33" fmla="*/ 1590 h 2092"/>
              <a:gd name="T34" fmla="*/ 0 w 1022"/>
              <a:gd name="T35" fmla="*/ 1479 h 2092"/>
              <a:gd name="T36" fmla="*/ 255 w 1022"/>
              <a:gd name="T37" fmla="*/ 1540 h 2092"/>
              <a:gd name="T38" fmla="*/ 267 w 1022"/>
              <a:gd name="T39" fmla="*/ 1646 h 2092"/>
              <a:gd name="T40" fmla="*/ 290 w 1022"/>
              <a:gd name="T41" fmla="*/ 1727 h 2092"/>
              <a:gd name="T42" fmla="*/ 329 w 1022"/>
              <a:gd name="T43" fmla="*/ 1787 h 2092"/>
              <a:gd name="T44" fmla="*/ 385 w 1022"/>
              <a:gd name="T45" fmla="*/ 1824 h 2092"/>
              <a:gd name="T46" fmla="*/ 457 w 1022"/>
              <a:gd name="T47" fmla="*/ 1843 h 2092"/>
              <a:gd name="T48" fmla="*/ 545 w 1022"/>
              <a:gd name="T49" fmla="*/ 1844 h 2092"/>
              <a:gd name="T50" fmla="*/ 618 w 1022"/>
              <a:gd name="T51" fmla="*/ 1830 h 2092"/>
              <a:gd name="T52" fmla="*/ 669 w 1022"/>
              <a:gd name="T53" fmla="*/ 1804 h 2092"/>
              <a:gd name="T54" fmla="*/ 704 w 1022"/>
              <a:gd name="T55" fmla="*/ 1765 h 2092"/>
              <a:gd name="T56" fmla="*/ 725 w 1022"/>
              <a:gd name="T57" fmla="*/ 1714 h 2092"/>
              <a:gd name="T58" fmla="*/ 736 w 1022"/>
              <a:gd name="T59" fmla="*/ 1654 h 2092"/>
              <a:gd name="T60" fmla="*/ 739 w 1022"/>
              <a:gd name="T61" fmla="*/ 1585 h 2092"/>
              <a:gd name="T62" fmla="*/ 740 w 1022"/>
              <a:gd name="T63" fmla="*/ 1507 h 2092"/>
              <a:gd name="T64" fmla="*/ 1018 w 1022"/>
              <a:gd name="T65" fmla="*/ 0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22" h="2092">
                <a:moveTo>
                  <a:pt x="1018" y="0"/>
                </a:moveTo>
                <a:lnTo>
                  <a:pt x="1022" y="1507"/>
                </a:lnTo>
                <a:lnTo>
                  <a:pt x="1021" y="1571"/>
                </a:lnTo>
                <a:lnTo>
                  <a:pt x="1015" y="1631"/>
                </a:lnTo>
                <a:lnTo>
                  <a:pt x="1005" y="1689"/>
                </a:lnTo>
                <a:lnTo>
                  <a:pt x="991" y="1744"/>
                </a:lnTo>
                <a:lnTo>
                  <a:pt x="973" y="1795"/>
                </a:lnTo>
                <a:lnTo>
                  <a:pt x="951" y="1844"/>
                </a:lnTo>
                <a:lnTo>
                  <a:pt x="926" y="1889"/>
                </a:lnTo>
                <a:lnTo>
                  <a:pt x="895" y="1929"/>
                </a:lnTo>
                <a:lnTo>
                  <a:pt x="860" y="1965"/>
                </a:lnTo>
                <a:lnTo>
                  <a:pt x="821" y="1999"/>
                </a:lnTo>
                <a:lnTo>
                  <a:pt x="778" y="2027"/>
                </a:lnTo>
                <a:lnTo>
                  <a:pt x="731" y="2049"/>
                </a:lnTo>
                <a:lnTo>
                  <a:pt x="678" y="2068"/>
                </a:lnTo>
                <a:lnTo>
                  <a:pt x="622" y="2081"/>
                </a:lnTo>
                <a:lnTo>
                  <a:pt x="559" y="2089"/>
                </a:lnTo>
                <a:lnTo>
                  <a:pt x="494" y="2092"/>
                </a:lnTo>
                <a:lnTo>
                  <a:pt x="431" y="2089"/>
                </a:lnTo>
                <a:lnTo>
                  <a:pt x="374" y="2082"/>
                </a:lnTo>
                <a:lnTo>
                  <a:pt x="322" y="2071"/>
                </a:lnTo>
                <a:lnTo>
                  <a:pt x="275" y="2054"/>
                </a:lnTo>
                <a:lnTo>
                  <a:pt x="232" y="2033"/>
                </a:lnTo>
                <a:lnTo>
                  <a:pt x="193" y="2010"/>
                </a:lnTo>
                <a:lnTo>
                  <a:pt x="159" y="1982"/>
                </a:lnTo>
                <a:lnTo>
                  <a:pt x="129" y="1950"/>
                </a:lnTo>
                <a:lnTo>
                  <a:pt x="101" y="1915"/>
                </a:lnTo>
                <a:lnTo>
                  <a:pt x="78" y="1876"/>
                </a:lnTo>
                <a:lnTo>
                  <a:pt x="59" y="1836"/>
                </a:lnTo>
                <a:lnTo>
                  <a:pt x="42" y="1791"/>
                </a:lnTo>
                <a:lnTo>
                  <a:pt x="28" y="1745"/>
                </a:lnTo>
                <a:lnTo>
                  <a:pt x="17" y="1695"/>
                </a:lnTo>
                <a:lnTo>
                  <a:pt x="10" y="1645"/>
                </a:lnTo>
                <a:lnTo>
                  <a:pt x="5" y="1590"/>
                </a:lnTo>
                <a:lnTo>
                  <a:pt x="0" y="1536"/>
                </a:lnTo>
                <a:lnTo>
                  <a:pt x="0" y="1479"/>
                </a:lnTo>
                <a:lnTo>
                  <a:pt x="254" y="1479"/>
                </a:lnTo>
                <a:lnTo>
                  <a:pt x="255" y="1540"/>
                </a:lnTo>
                <a:lnTo>
                  <a:pt x="260" y="1596"/>
                </a:lnTo>
                <a:lnTo>
                  <a:pt x="267" y="1646"/>
                </a:lnTo>
                <a:lnTo>
                  <a:pt x="278" y="1689"/>
                </a:lnTo>
                <a:lnTo>
                  <a:pt x="290" y="1727"/>
                </a:lnTo>
                <a:lnTo>
                  <a:pt x="308" y="1760"/>
                </a:lnTo>
                <a:lnTo>
                  <a:pt x="329" y="1787"/>
                </a:lnTo>
                <a:lnTo>
                  <a:pt x="356" y="1808"/>
                </a:lnTo>
                <a:lnTo>
                  <a:pt x="385" y="1824"/>
                </a:lnTo>
                <a:lnTo>
                  <a:pt x="418" y="1837"/>
                </a:lnTo>
                <a:lnTo>
                  <a:pt x="457" y="1843"/>
                </a:lnTo>
                <a:lnTo>
                  <a:pt x="501" y="1845"/>
                </a:lnTo>
                <a:lnTo>
                  <a:pt x="545" y="1844"/>
                </a:lnTo>
                <a:lnTo>
                  <a:pt x="584" y="1838"/>
                </a:lnTo>
                <a:lnTo>
                  <a:pt x="618" y="1830"/>
                </a:lnTo>
                <a:lnTo>
                  <a:pt x="646" y="1817"/>
                </a:lnTo>
                <a:lnTo>
                  <a:pt x="669" y="1804"/>
                </a:lnTo>
                <a:lnTo>
                  <a:pt x="689" y="1785"/>
                </a:lnTo>
                <a:lnTo>
                  <a:pt x="704" y="1765"/>
                </a:lnTo>
                <a:lnTo>
                  <a:pt x="715" y="1741"/>
                </a:lnTo>
                <a:lnTo>
                  <a:pt x="725" y="1714"/>
                </a:lnTo>
                <a:lnTo>
                  <a:pt x="731" y="1685"/>
                </a:lnTo>
                <a:lnTo>
                  <a:pt x="736" y="1654"/>
                </a:lnTo>
                <a:lnTo>
                  <a:pt x="738" y="1621"/>
                </a:lnTo>
                <a:lnTo>
                  <a:pt x="739" y="1585"/>
                </a:lnTo>
                <a:lnTo>
                  <a:pt x="740" y="1547"/>
                </a:lnTo>
                <a:lnTo>
                  <a:pt x="740" y="1507"/>
                </a:lnTo>
                <a:lnTo>
                  <a:pt x="740" y="4"/>
                </a:lnTo>
                <a:lnTo>
                  <a:pt x="1018" y="0"/>
                </a:lnTo>
                <a:close/>
              </a:path>
            </a:pathLst>
          </a:custGeom>
          <a:solidFill>
            <a:srgbClr val="FF6B00">
              <a:lumMod val="7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charset="0"/>
            </a:endParaRPr>
          </a:p>
        </p:txBody>
      </p:sp>
      <p:sp>
        <p:nvSpPr>
          <p:cNvPr id="1291" name="Freeform 2392">
            <a:extLst>
              <a:ext uri="{FF2B5EF4-FFF2-40B4-BE49-F238E27FC236}">
                <a16:creationId xmlns:a16="http://schemas.microsoft.com/office/drawing/2014/main" id="{323EC4FD-92E6-3643-A5E1-9943AF5BE3FE}"/>
              </a:ext>
            </a:extLst>
          </p:cNvPr>
          <p:cNvSpPr/>
          <p:nvPr/>
        </p:nvSpPr>
        <p:spPr bwMode="auto">
          <a:xfrm>
            <a:off x="17064000" y="35630870"/>
            <a:ext cx="2099208" cy="1691089"/>
          </a:xfrm>
          <a:custGeom>
            <a:avLst/>
            <a:gdLst>
              <a:gd name="T0" fmla="*/ 0 w 1968"/>
              <a:gd name="T1" fmla="*/ 0 h 1498"/>
              <a:gd name="T2" fmla="*/ 136 w 1968"/>
              <a:gd name="T3" fmla="*/ 20 h 1498"/>
              <a:gd name="T4" fmla="*/ 271 w 1968"/>
              <a:gd name="T5" fmla="*/ 46 h 1498"/>
              <a:gd name="T6" fmla="*/ 402 w 1968"/>
              <a:gd name="T7" fmla="*/ 80 h 1498"/>
              <a:gd name="T8" fmla="*/ 532 w 1968"/>
              <a:gd name="T9" fmla="*/ 120 h 1498"/>
              <a:gd name="T10" fmla="*/ 656 w 1968"/>
              <a:gd name="T11" fmla="*/ 168 h 1498"/>
              <a:gd name="T12" fmla="*/ 779 w 1968"/>
              <a:gd name="T13" fmla="*/ 222 h 1498"/>
              <a:gd name="T14" fmla="*/ 896 w 1968"/>
              <a:gd name="T15" fmla="*/ 283 h 1498"/>
              <a:gd name="T16" fmla="*/ 1010 w 1968"/>
              <a:gd name="T17" fmla="*/ 350 h 1498"/>
              <a:gd name="T18" fmla="*/ 1120 w 1968"/>
              <a:gd name="T19" fmla="*/ 424 h 1498"/>
              <a:gd name="T20" fmla="*/ 1228 w 1968"/>
              <a:gd name="T21" fmla="*/ 503 h 1498"/>
              <a:gd name="T22" fmla="*/ 1329 w 1968"/>
              <a:gd name="T23" fmla="*/ 590 h 1498"/>
              <a:gd name="T24" fmla="*/ 1425 w 1968"/>
              <a:gd name="T25" fmla="*/ 682 h 1498"/>
              <a:gd name="T26" fmla="*/ 1519 w 1968"/>
              <a:gd name="T27" fmla="*/ 779 h 1498"/>
              <a:gd name="T28" fmla="*/ 1607 w 1968"/>
              <a:gd name="T29" fmla="*/ 883 h 1498"/>
              <a:gd name="T30" fmla="*/ 1689 w 1968"/>
              <a:gd name="T31" fmla="*/ 991 h 1498"/>
              <a:gd name="T32" fmla="*/ 1767 w 1968"/>
              <a:gd name="T33" fmla="*/ 1106 h 1498"/>
              <a:gd name="T34" fmla="*/ 1839 w 1968"/>
              <a:gd name="T35" fmla="*/ 1224 h 1498"/>
              <a:gd name="T36" fmla="*/ 1906 w 1968"/>
              <a:gd name="T37" fmla="*/ 1348 h 1498"/>
              <a:gd name="T38" fmla="*/ 1968 w 1968"/>
              <a:gd name="T39" fmla="*/ 1478 h 1498"/>
              <a:gd name="T40" fmla="*/ 1883 w 1968"/>
              <a:gd name="T41" fmla="*/ 1498 h 1498"/>
              <a:gd name="T42" fmla="*/ 1846 w 1968"/>
              <a:gd name="T43" fmla="*/ 1459 h 1498"/>
              <a:gd name="T44" fmla="*/ 1809 w 1968"/>
              <a:gd name="T45" fmla="*/ 1422 h 1498"/>
              <a:gd name="T46" fmla="*/ 1771 w 1968"/>
              <a:gd name="T47" fmla="*/ 1386 h 1498"/>
              <a:gd name="T48" fmla="*/ 1732 w 1968"/>
              <a:gd name="T49" fmla="*/ 1354 h 1498"/>
              <a:gd name="T50" fmla="*/ 1690 w 1968"/>
              <a:gd name="T51" fmla="*/ 1323 h 1498"/>
              <a:gd name="T52" fmla="*/ 1647 w 1968"/>
              <a:gd name="T53" fmla="*/ 1296 h 1498"/>
              <a:gd name="T54" fmla="*/ 1601 w 1968"/>
              <a:gd name="T55" fmla="*/ 1273 h 1498"/>
              <a:gd name="T56" fmla="*/ 1552 w 1968"/>
              <a:gd name="T57" fmla="*/ 1253 h 1498"/>
              <a:gd name="T58" fmla="*/ 1499 w 1968"/>
              <a:gd name="T59" fmla="*/ 1238 h 1498"/>
              <a:gd name="T60" fmla="*/ 1442 w 1968"/>
              <a:gd name="T61" fmla="*/ 1227 h 1498"/>
              <a:gd name="T62" fmla="*/ 1379 w 1968"/>
              <a:gd name="T63" fmla="*/ 1218 h 1498"/>
              <a:gd name="T64" fmla="*/ 1311 w 1968"/>
              <a:gd name="T65" fmla="*/ 1217 h 1498"/>
              <a:gd name="T66" fmla="*/ 1267 w 1968"/>
              <a:gd name="T67" fmla="*/ 1217 h 1498"/>
              <a:gd name="T68" fmla="*/ 1223 w 1968"/>
              <a:gd name="T69" fmla="*/ 1220 h 1498"/>
              <a:gd name="T70" fmla="*/ 1182 w 1968"/>
              <a:gd name="T71" fmla="*/ 1225 h 1498"/>
              <a:gd name="T72" fmla="*/ 1141 w 1968"/>
              <a:gd name="T73" fmla="*/ 1234 h 1498"/>
              <a:gd name="T74" fmla="*/ 1101 w 1968"/>
              <a:gd name="T75" fmla="*/ 1245 h 1498"/>
              <a:gd name="T76" fmla="*/ 1059 w 1968"/>
              <a:gd name="T77" fmla="*/ 1260 h 1498"/>
              <a:gd name="T78" fmla="*/ 1017 w 1968"/>
              <a:gd name="T79" fmla="*/ 1278 h 1498"/>
              <a:gd name="T80" fmla="*/ 972 w 1968"/>
              <a:gd name="T81" fmla="*/ 1302 h 1498"/>
              <a:gd name="T82" fmla="*/ 925 w 1968"/>
              <a:gd name="T83" fmla="*/ 1330 h 1498"/>
              <a:gd name="T84" fmla="*/ 875 w 1968"/>
              <a:gd name="T85" fmla="*/ 1363 h 1498"/>
              <a:gd name="T86" fmla="*/ 860 w 1968"/>
              <a:gd name="T87" fmla="*/ 1259 h 1498"/>
              <a:gd name="T88" fmla="*/ 837 w 1968"/>
              <a:gd name="T89" fmla="*/ 1158 h 1498"/>
              <a:gd name="T90" fmla="*/ 809 w 1968"/>
              <a:gd name="T91" fmla="*/ 1061 h 1498"/>
              <a:gd name="T92" fmla="*/ 776 w 1968"/>
              <a:gd name="T93" fmla="*/ 968 h 1498"/>
              <a:gd name="T94" fmla="*/ 738 w 1968"/>
              <a:gd name="T95" fmla="*/ 877 h 1498"/>
              <a:gd name="T96" fmla="*/ 697 w 1968"/>
              <a:gd name="T97" fmla="*/ 791 h 1498"/>
              <a:gd name="T98" fmla="*/ 651 w 1968"/>
              <a:gd name="T99" fmla="*/ 707 h 1498"/>
              <a:gd name="T100" fmla="*/ 602 w 1968"/>
              <a:gd name="T101" fmla="*/ 628 h 1498"/>
              <a:gd name="T102" fmla="*/ 550 w 1968"/>
              <a:gd name="T103" fmla="*/ 552 h 1498"/>
              <a:gd name="T104" fmla="*/ 496 w 1968"/>
              <a:gd name="T105" fmla="*/ 480 h 1498"/>
              <a:gd name="T106" fmla="*/ 440 w 1968"/>
              <a:gd name="T107" fmla="*/ 412 h 1498"/>
              <a:gd name="T108" fmla="*/ 384 w 1968"/>
              <a:gd name="T109" fmla="*/ 347 h 1498"/>
              <a:gd name="T110" fmla="*/ 327 w 1968"/>
              <a:gd name="T111" fmla="*/ 286 h 1498"/>
              <a:gd name="T112" fmla="*/ 270 w 1968"/>
              <a:gd name="T113" fmla="*/ 229 h 1498"/>
              <a:gd name="T114" fmla="*/ 213 w 1968"/>
              <a:gd name="T115" fmla="*/ 176 h 1498"/>
              <a:gd name="T116" fmla="*/ 157 w 1968"/>
              <a:gd name="T117" fmla="*/ 126 h 1498"/>
              <a:gd name="T118" fmla="*/ 103 w 1968"/>
              <a:gd name="T119" fmla="*/ 81 h 1498"/>
              <a:gd name="T120" fmla="*/ 50 w 1968"/>
              <a:gd name="T121" fmla="*/ 38 h 1498"/>
              <a:gd name="T122" fmla="*/ 0 w 1968"/>
              <a:gd name="T123" fmla="*/ 0 h 1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68" h="1498">
                <a:moveTo>
                  <a:pt x="0" y="0"/>
                </a:moveTo>
                <a:lnTo>
                  <a:pt x="136" y="20"/>
                </a:lnTo>
                <a:lnTo>
                  <a:pt x="271" y="46"/>
                </a:lnTo>
                <a:lnTo>
                  <a:pt x="402" y="80"/>
                </a:lnTo>
                <a:lnTo>
                  <a:pt x="532" y="120"/>
                </a:lnTo>
                <a:lnTo>
                  <a:pt x="656" y="168"/>
                </a:lnTo>
                <a:lnTo>
                  <a:pt x="779" y="222"/>
                </a:lnTo>
                <a:lnTo>
                  <a:pt x="896" y="283"/>
                </a:lnTo>
                <a:lnTo>
                  <a:pt x="1010" y="350"/>
                </a:lnTo>
                <a:lnTo>
                  <a:pt x="1120" y="424"/>
                </a:lnTo>
                <a:lnTo>
                  <a:pt x="1228" y="503"/>
                </a:lnTo>
                <a:lnTo>
                  <a:pt x="1329" y="590"/>
                </a:lnTo>
                <a:lnTo>
                  <a:pt x="1425" y="682"/>
                </a:lnTo>
                <a:lnTo>
                  <a:pt x="1519" y="779"/>
                </a:lnTo>
                <a:lnTo>
                  <a:pt x="1607" y="883"/>
                </a:lnTo>
                <a:lnTo>
                  <a:pt x="1689" y="991"/>
                </a:lnTo>
                <a:lnTo>
                  <a:pt x="1767" y="1106"/>
                </a:lnTo>
                <a:lnTo>
                  <a:pt x="1839" y="1224"/>
                </a:lnTo>
                <a:lnTo>
                  <a:pt x="1906" y="1348"/>
                </a:lnTo>
                <a:lnTo>
                  <a:pt x="1968" y="1478"/>
                </a:lnTo>
                <a:lnTo>
                  <a:pt x="1883" y="1498"/>
                </a:lnTo>
                <a:lnTo>
                  <a:pt x="1846" y="1459"/>
                </a:lnTo>
                <a:lnTo>
                  <a:pt x="1809" y="1422"/>
                </a:lnTo>
                <a:lnTo>
                  <a:pt x="1771" y="1386"/>
                </a:lnTo>
                <a:lnTo>
                  <a:pt x="1732" y="1354"/>
                </a:lnTo>
                <a:lnTo>
                  <a:pt x="1690" y="1323"/>
                </a:lnTo>
                <a:lnTo>
                  <a:pt x="1647" y="1296"/>
                </a:lnTo>
                <a:lnTo>
                  <a:pt x="1601" y="1273"/>
                </a:lnTo>
                <a:lnTo>
                  <a:pt x="1552" y="1253"/>
                </a:lnTo>
                <a:lnTo>
                  <a:pt x="1499" y="1238"/>
                </a:lnTo>
                <a:lnTo>
                  <a:pt x="1442" y="1227"/>
                </a:lnTo>
                <a:lnTo>
                  <a:pt x="1379" y="1218"/>
                </a:lnTo>
                <a:lnTo>
                  <a:pt x="1311" y="1217"/>
                </a:lnTo>
                <a:lnTo>
                  <a:pt x="1267" y="1217"/>
                </a:lnTo>
                <a:lnTo>
                  <a:pt x="1223" y="1220"/>
                </a:lnTo>
                <a:lnTo>
                  <a:pt x="1182" y="1225"/>
                </a:lnTo>
                <a:lnTo>
                  <a:pt x="1141" y="1234"/>
                </a:lnTo>
                <a:lnTo>
                  <a:pt x="1101" y="1245"/>
                </a:lnTo>
                <a:lnTo>
                  <a:pt x="1059" y="1260"/>
                </a:lnTo>
                <a:lnTo>
                  <a:pt x="1017" y="1278"/>
                </a:lnTo>
                <a:lnTo>
                  <a:pt x="972" y="1302"/>
                </a:lnTo>
                <a:lnTo>
                  <a:pt x="925" y="1330"/>
                </a:lnTo>
                <a:lnTo>
                  <a:pt x="875" y="1363"/>
                </a:lnTo>
                <a:lnTo>
                  <a:pt x="860" y="1259"/>
                </a:lnTo>
                <a:lnTo>
                  <a:pt x="837" y="1158"/>
                </a:lnTo>
                <a:lnTo>
                  <a:pt x="809" y="1061"/>
                </a:lnTo>
                <a:lnTo>
                  <a:pt x="776" y="968"/>
                </a:lnTo>
                <a:lnTo>
                  <a:pt x="738" y="877"/>
                </a:lnTo>
                <a:lnTo>
                  <a:pt x="697" y="791"/>
                </a:lnTo>
                <a:lnTo>
                  <a:pt x="651" y="707"/>
                </a:lnTo>
                <a:lnTo>
                  <a:pt x="602" y="628"/>
                </a:lnTo>
                <a:lnTo>
                  <a:pt x="550" y="552"/>
                </a:lnTo>
                <a:lnTo>
                  <a:pt x="496" y="480"/>
                </a:lnTo>
                <a:lnTo>
                  <a:pt x="440" y="412"/>
                </a:lnTo>
                <a:lnTo>
                  <a:pt x="384" y="347"/>
                </a:lnTo>
                <a:lnTo>
                  <a:pt x="327" y="286"/>
                </a:lnTo>
                <a:lnTo>
                  <a:pt x="270" y="229"/>
                </a:lnTo>
                <a:lnTo>
                  <a:pt x="213" y="176"/>
                </a:lnTo>
                <a:lnTo>
                  <a:pt x="157" y="126"/>
                </a:lnTo>
                <a:lnTo>
                  <a:pt x="103" y="81"/>
                </a:lnTo>
                <a:lnTo>
                  <a:pt x="50" y="38"/>
                </a:lnTo>
                <a:lnTo>
                  <a:pt x="0" y="0"/>
                </a:lnTo>
                <a:close/>
              </a:path>
            </a:pathLst>
          </a:custGeom>
          <a:solidFill>
            <a:srgbClr val="95D600">
              <a:lumMod val="7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5D600"/>
              </a:solidFill>
              <a:effectLst/>
              <a:uLnTx/>
              <a:uFillTx/>
              <a:latin typeface="Calibri"/>
              <a:ea typeface="微软雅黑" charset="0"/>
              <a:cs typeface="微软雅黑" charset="0"/>
            </a:endParaRPr>
          </a:p>
        </p:txBody>
      </p:sp>
      <p:sp>
        <p:nvSpPr>
          <p:cNvPr id="1292" name="Freeform 2393">
            <a:extLst>
              <a:ext uri="{FF2B5EF4-FFF2-40B4-BE49-F238E27FC236}">
                <a16:creationId xmlns:a16="http://schemas.microsoft.com/office/drawing/2014/main" id="{04CC419C-C564-AB43-B099-472CB6AC1677}"/>
              </a:ext>
            </a:extLst>
          </p:cNvPr>
          <p:cNvSpPr/>
          <p:nvPr/>
        </p:nvSpPr>
        <p:spPr bwMode="auto">
          <a:xfrm>
            <a:off x="16580990" y="34937930"/>
            <a:ext cx="403202" cy="494457"/>
          </a:xfrm>
          <a:custGeom>
            <a:avLst/>
            <a:gdLst>
              <a:gd name="T0" fmla="*/ 56 w 378"/>
              <a:gd name="T1" fmla="*/ 0 h 438"/>
              <a:gd name="T2" fmla="*/ 321 w 378"/>
              <a:gd name="T3" fmla="*/ 0 h 438"/>
              <a:gd name="T4" fmla="*/ 378 w 378"/>
              <a:gd name="T5" fmla="*/ 438 h 438"/>
              <a:gd name="T6" fmla="*/ 0 w 378"/>
              <a:gd name="T7" fmla="*/ 438 h 438"/>
              <a:gd name="T8" fmla="*/ 56 w 378"/>
              <a:gd name="T9" fmla="*/ 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438">
                <a:moveTo>
                  <a:pt x="56" y="0"/>
                </a:moveTo>
                <a:lnTo>
                  <a:pt x="321" y="0"/>
                </a:lnTo>
                <a:lnTo>
                  <a:pt x="378" y="438"/>
                </a:lnTo>
                <a:lnTo>
                  <a:pt x="0" y="438"/>
                </a:lnTo>
                <a:lnTo>
                  <a:pt x="56" y="0"/>
                </a:lnTo>
                <a:close/>
              </a:path>
            </a:pathLst>
          </a:custGeom>
          <a:solidFill>
            <a:srgbClr val="FFC70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charset="0"/>
              <a:cs typeface="微软雅黑" charset="0"/>
            </a:endParaRPr>
          </a:p>
        </p:txBody>
      </p:sp>
      <p:sp>
        <p:nvSpPr>
          <p:cNvPr id="1293" name="Freeform 2394">
            <a:extLst>
              <a:ext uri="{FF2B5EF4-FFF2-40B4-BE49-F238E27FC236}">
                <a16:creationId xmlns:a16="http://schemas.microsoft.com/office/drawing/2014/main" id="{40129E05-815D-3346-A4EC-FB39614BD98B}"/>
              </a:ext>
            </a:extLst>
          </p:cNvPr>
          <p:cNvSpPr/>
          <p:nvPr/>
        </p:nvSpPr>
        <p:spPr bwMode="auto">
          <a:xfrm>
            <a:off x="16881791" y="35708967"/>
            <a:ext cx="977071" cy="1542074"/>
          </a:xfrm>
          <a:custGeom>
            <a:avLst/>
            <a:gdLst>
              <a:gd name="T0" fmla="*/ 0 w 916"/>
              <a:gd name="T1" fmla="*/ 0 h 1366"/>
              <a:gd name="T2" fmla="*/ 43 w 916"/>
              <a:gd name="T3" fmla="*/ 31 h 1366"/>
              <a:gd name="T4" fmla="*/ 91 w 916"/>
              <a:gd name="T5" fmla="*/ 66 h 1366"/>
              <a:gd name="T6" fmla="*/ 141 w 916"/>
              <a:gd name="T7" fmla="*/ 105 h 1366"/>
              <a:gd name="T8" fmla="*/ 194 w 916"/>
              <a:gd name="T9" fmla="*/ 148 h 1366"/>
              <a:gd name="T10" fmla="*/ 249 w 916"/>
              <a:gd name="T11" fmla="*/ 195 h 1366"/>
              <a:gd name="T12" fmla="*/ 305 w 916"/>
              <a:gd name="T13" fmla="*/ 245 h 1366"/>
              <a:gd name="T14" fmla="*/ 364 w 916"/>
              <a:gd name="T15" fmla="*/ 301 h 1366"/>
              <a:gd name="T16" fmla="*/ 421 w 916"/>
              <a:gd name="T17" fmla="*/ 361 h 1366"/>
              <a:gd name="T18" fmla="*/ 478 w 916"/>
              <a:gd name="T19" fmla="*/ 424 h 1366"/>
              <a:gd name="T20" fmla="*/ 535 w 916"/>
              <a:gd name="T21" fmla="*/ 491 h 1366"/>
              <a:gd name="T22" fmla="*/ 590 w 916"/>
              <a:gd name="T23" fmla="*/ 562 h 1366"/>
              <a:gd name="T24" fmla="*/ 643 w 916"/>
              <a:gd name="T25" fmla="*/ 637 h 1366"/>
              <a:gd name="T26" fmla="*/ 693 w 916"/>
              <a:gd name="T27" fmla="*/ 715 h 1366"/>
              <a:gd name="T28" fmla="*/ 739 w 916"/>
              <a:gd name="T29" fmla="*/ 797 h 1366"/>
              <a:gd name="T30" fmla="*/ 782 w 916"/>
              <a:gd name="T31" fmla="*/ 884 h 1366"/>
              <a:gd name="T32" fmla="*/ 820 w 916"/>
              <a:gd name="T33" fmla="*/ 973 h 1366"/>
              <a:gd name="T34" fmla="*/ 853 w 916"/>
              <a:gd name="T35" fmla="*/ 1066 h 1366"/>
              <a:gd name="T36" fmla="*/ 881 w 916"/>
              <a:gd name="T37" fmla="*/ 1162 h 1366"/>
              <a:gd name="T38" fmla="*/ 902 w 916"/>
              <a:gd name="T39" fmla="*/ 1263 h 1366"/>
              <a:gd name="T40" fmla="*/ 916 w 916"/>
              <a:gd name="T41" fmla="*/ 1366 h 1366"/>
              <a:gd name="T42" fmla="*/ 873 w 916"/>
              <a:gd name="T43" fmla="*/ 1331 h 1366"/>
              <a:gd name="T44" fmla="*/ 829 w 916"/>
              <a:gd name="T45" fmla="*/ 1299 h 1366"/>
              <a:gd name="T46" fmla="*/ 785 w 916"/>
              <a:gd name="T47" fmla="*/ 1270 h 1366"/>
              <a:gd name="T48" fmla="*/ 739 w 916"/>
              <a:gd name="T49" fmla="*/ 1243 h 1366"/>
              <a:gd name="T50" fmla="*/ 693 w 916"/>
              <a:gd name="T51" fmla="*/ 1219 h 1366"/>
              <a:gd name="T52" fmla="*/ 643 w 916"/>
              <a:gd name="T53" fmla="*/ 1201 h 1366"/>
              <a:gd name="T54" fmla="*/ 590 w 916"/>
              <a:gd name="T55" fmla="*/ 1186 h 1366"/>
              <a:gd name="T56" fmla="*/ 534 w 916"/>
              <a:gd name="T57" fmla="*/ 1173 h 1366"/>
              <a:gd name="T58" fmla="*/ 474 w 916"/>
              <a:gd name="T59" fmla="*/ 1166 h 1366"/>
              <a:gd name="T60" fmla="*/ 408 w 916"/>
              <a:gd name="T61" fmla="*/ 1165 h 1366"/>
              <a:gd name="T62" fmla="*/ 347 w 916"/>
              <a:gd name="T63" fmla="*/ 1166 h 1366"/>
              <a:gd name="T64" fmla="*/ 290 w 916"/>
              <a:gd name="T65" fmla="*/ 1173 h 1366"/>
              <a:gd name="T66" fmla="*/ 237 w 916"/>
              <a:gd name="T67" fmla="*/ 1183 h 1366"/>
              <a:gd name="T68" fmla="*/ 185 w 916"/>
              <a:gd name="T69" fmla="*/ 1197 h 1366"/>
              <a:gd name="T70" fmla="*/ 138 w 916"/>
              <a:gd name="T71" fmla="*/ 1217 h 1366"/>
              <a:gd name="T72" fmla="*/ 91 w 916"/>
              <a:gd name="T73" fmla="*/ 1239 h 1366"/>
              <a:gd name="T74" fmla="*/ 46 w 916"/>
              <a:gd name="T75" fmla="*/ 1264 h 1366"/>
              <a:gd name="T76" fmla="*/ 0 w 916"/>
              <a:gd name="T77" fmla="*/ 1295 h 1366"/>
              <a:gd name="T78" fmla="*/ 0 w 916"/>
              <a:gd name="T79" fmla="*/ 0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16" h="1366">
                <a:moveTo>
                  <a:pt x="0" y="0"/>
                </a:moveTo>
                <a:lnTo>
                  <a:pt x="43" y="31"/>
                </a:lnTo>
                <a:lnTo>
                  <a:pt x="91" y="66"/>
                </a:lnTo>
                <a:lnTo>
                  <a:pt x="141" y="105"/>
                </a:lnTo>
                <a:lnTo>
                  <a:pt x="194" y="148"/>
                </a:lnTo>
                <a:lnTo>
                  <a:pt x="249" y="195"/>
                </a:lnTo>
                <a:lnTo>
                  <a:pt x="305" y="245"/>
                </a:lnTo>
                <a:lnTo>
                  <a:pt x="364" y="301"/>
                </a:lnTo>
                <a:lnTo>
                  <a:pt x="421" y="361"/>
                </a:lnTo>
                <a:lnTo>
                  <a:pt x="478" y="424"/>
                </a:lnTo>
                <a:lnTo>
                  <a:pt x="535" y="491"/>
                </a:lnTo>
                <a:lnTo>
                  <a:pt x="590" y="562"/>
                </a:lnTo>
                <a:lnTo>
                  <a:pt x="643" y="637"/>
                </a:lnTo>
                <a:lnTo>
                  <a:pt x="693" y="715"/>
                </a:lnTo>
                <a:lnTo>
                  <a:pt x="739" y="797"/>
                </a:lnTo>
                <a:lnTo>
                  <a:pt x="782" y="884"/>
                </a:lnTo>
                <a:lnTo>
                  <a:pt x="820" y="973"/>
                </a:lnTo>
                <a:lnTo>
                  <a:pt x="853" y="1066"/>
                </a:lnTo>
                <a:lnTo>
                  <a:pt x="881" y="1162"/>
                </a:lnTo>
                <a:lnTo>
                  <a:pt x="902" y="1263"/>
                </a:lnTo>
                <a:lnTo>
                  <a:pt x="916" y="1366"/>
                </a:lnTo>
                <a:lnTo>
                  <a:pt x="873" y="1331"/>
                </a:lnTo>
                <a:lnTo>
                  <a:pt x="829" y="1299"/>
                </a:lnTo>
                <a:lnTo>
                  <a:pt x="785" y="1270"/>
                </a:lnTo>
                <a:lnTo>
                  <a:pt x="739" y="1243"/>
                </a:lnTo>
                <a:lnTo>
                  <a:pt x="693" y="1219"/>
                </a:lnTo>
                <a:lnTo>
                  <a:pt x="643" y="1201"/>
                </a:lnTo>
                <a:lnTo>
                  <a:pt x="590" y="1186"/>
                </a:lnTo>
                <a:lnTo>
                  <a:pt x="534" y="1173"/>
                </a:lnTo>
                <a:lnTo>
                  <a:pt x="474" y="1166"/>
                </a:lnTo>
                <a:lnTo>
                  <a:pt x="408" y="1165"/>
                </a:lnTo>
                <a:lnTo>
                  <a:pt x="347" y="1166"/>
                </a:lnTo>
                <a:lnTo>
                  <a:pt x="290" y="1173"/>
                </a:lnTo>
                <a:lnTo>
                  <a:pt x="237" y="1183"/>
                </a:lnTo>
                <a:lnTo>
                  <a:pt x="185" y="1197"/>
                </a:lnTo>
                <a:lnTo>
                  <a:pt x="138" y="1217"/>
                </a:lnTo>
                <a:lnTo>
                  <a:pt x="91" y="1239"/>
                </a:lnTo>
                <a:lnTo>
                  <a:pt x="46" y="1264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FF6B0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charset="0"/>
              <a:cs typeface="微软雅黑" charset="0"/>
            </a:endParaRPr>
          </a:p>
        </p:txBody>
      </p:sp>
      <p:sp>
        <p:nvSpPr>
          <p:cNvPr id="1294" name="Freeform 2395">
            <a:extLst>
              <a:ext uri="{FF2B5EF4-FFF2-40B4-BE49-F238E27FC236}">
                <a16:creationId xmlns:a16="http://schemas.microsoft.com/office/drawing/2014/main" id="{423C232D-DF31-5549-975A-37B26F2BB5D2}"/>
              </a:ext>
            </a:extLst>
          </p:cNvPr>
          <p:cNvSpPr/>
          <p:nvPr/>
        </p:nvSpPr>
        <p:spPr bwMode="auto">
          <a:xfrm>
            <a:off x="15715920" y="35702193"/>
            <a:ext cx="938670" cy="1496917"/>
          </a:xfrm>
          <a:custGeom>
            <a:avLst/>
            <a:gdLst>
              <a:gd name="T0" fmla="*/ 880 w 880"/>
              <a:gd name="T1" fmla="*/ 0 h 1326"/>
              <a:gd name="T2" fmla="*/ 880 w 880"/>
              <a:gd name="T3" fmla="*/ 1310 h 1326"/>
              <a:gd name="T4" fmla="*/ 844 w 880"/>
              <a:gd name="T5" fmla="*/ 1283 h 1326"/>
              <a:gd name="T6" fmla="*/ 803 w 880"/>
              <a:gd name="T7" fmla="*/ 1256 h 1326"/>
              <a:gd name="T8" fmla="*/ 763 w 880"/>
              <a:gd name="T9" fmla="*/ 1234 h 1326"/>
              <a:gd name="T10" fmla="*/ 718 w 880"/>
              <a:gd name="T11" fmla="*/ 1213 h 1326"/>
              <a:gd name="T12" fmla="*/ 671 w 880"/>
              <a:gd name="T13" fmla="*/ 1196 h 1326"/>
              <a:gd name="T14" fmla="*/ 619 w 880"/>
              <a:gd name="T15" fmla="*/ 1182 h 1326"/>
              <a:gd name="T16" fmla="*/ 565 w 880"/>
              <a:gd name="T17" fmla="*/ 1172 h 1326"/>
              <a:gd name="T18" fmla="*/ 506 w 880"/>
              <a:gd name="T19" fmla="*/ 1165 h 1326"/>
              <a:gd name="T20" fmla="*/ 444 w 880"/>
              <a:gd name="T21" fmla="*/ 1164 h 1326"/>
              <a:gd name="T22" fmla="*/ 384 w 880"/>
              <a:gd name="T23" fmla="*/ 1165 h 1326"/>
              <a:gd name="T24" fmla="*/ 328 w 880"/>
              <a:gd name="T25" fmla="*/ 1171 h 1326"/>
              <a:gd name="T26" fmla="*/ 276 w 880"/>
              <a:gd name="T27" fmla="*/ 1182 h 1326"/>
              <a:gd name="T28" fmla="*/ 227 w 880"/>
              <a:gd name="T29" fmla="*/ 1196 h 1326"/>
              <a:gd name="T30" fmla="*/ 180 w 880"/>
              <a:gd name="T31" fmla="*/ 1214 h 1326"/>
              <a:gd name="T32" fmla="*/ 134 w 880"/>
              <a:gd name="T33" fmla="*/ 1235 h 1326"/>
              <a:gd name="T34" fmla="*/ 90 w 880"/>
              <a:gd name="T35" fmla="*/ 1262 h 1326"/>
              <a:gd name="T36" fmla="*/ 45 w 880"/>
              <a:gd name="T37" fmla="*/ 1291 h 1326"/>
              <a:gd name="T38" fmla="*/ 0 w 880"/>
              <a:gd name="T39" fmla="*/ 1326 h 1326"/>
              <a:gd name="T40" fmla="*/ 17 w 880"/>
              <a:gd name="T41" fmla="*/ 1224 h 1326"/>
              <a:gd name="T42" fmla="*/ 39 w 880"/>
              <a:gd name="T43" fmla="*/ 1128 h 1326"/>
              <a:gd name="T44" fmla="*/ 67 w 880"/>
              <a:gd name="T45" fmla="*/ 1033 h 1326"/>
              <a:gd name="T46" fmla="*/ 101 w 880"/>
              <a:gd name="T47" fmla="*/ 942 h 1326"/>
              <a:gd name="T48" fmla="*/ 138 w 880"/>
              <a:gd name="T49" fmla="*/ 856 h 1326"/>
              <a:gd name="T50" fmla="*/ 180 w 880"/>
              <a:gd name="T51" fmla="*/ 772 h 1326"/>
              <a:gd name="T52" fmla="*/ 225 w 880"/>
              <a:gd name="T53" fmla="*/ 693 h 1326"/>
              <a:gd name="T54" fmla="*/ 273 w 880"/>
              <a:gd name="T55" fmla="*/ 616 h 1326"/>
              <a:gd name="T56" fmla="*/ 324 w 880"/>
              <a:gd name="T57" fmla="*/ 544 h 1326"/>
              <a:gd name="T58" fmla="*/ 377 w 880"/>
              <a:gd name="T59" fmla="*/ 476 h 1326"/>
              <a:gd name="T60" fmla="*/ 431 w 880"/>
              <a:gd name="T61" fmla="*/ 410 h 1326"/>
              <a:gd name="T62" fmla="*/ 485 w 880"/>
              <a:gd name="T63" fmla="*/ 349 h 1326"/>
              <a:gd name="T64" fmla="*/ 540 w 880"/>
              <a:gd name="T65" fmla="*/ 292 h 1326"/>
              <a:gd name="T66" fmla="*/ 594 w 880"/>
              <a:gd name="T67" fmla="*/ 237 h 1326"/>
              <a:gd name="T68" fmla="*/ 647 w 880"/>
              <a:gd name="T69" fmla="*/ 189 h 1326"/>
              <a:gd name="T70" fmla="*/ 699 w 880"/>
              <a:gd name="T71" fmla="*/ 143 h 1326"/>
              <a:gd name="T72" fmla="*/ 749 w 880"/>
              <a:gd name="T73" fmla="*/ 101 h 1326"/>
              <a:gd name="T74" fmla="*/ 796 w 880"/>
              <a:gd name="T75" fmla="*/ 63 h 1326"/>
              <a:gd name="T76" fmla="*/ 839 w 880"/>
              <a:gd name="T77" fmla="*/ 30 h 1326"/>
              <a:gd name="T78" fmla="*/ 880 w 880"/>
              <a:gd name="T79" fmla="*/ 0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0" h="1326">
                <a:moveTo>
                  <a:pt x="880" y="0"/>
                </a:moveTo>
                <a:lnTo>
                  <a:pt x="880" y="1310"/>
                </a:lnTo>
                <a:lnTo>
                  <a:pt x="844" y="1283"/>
                </a:lnTo>
                <a:lnTo>
                  <a:pt x="803" y="1256"/>
                </a:lnTo>
                <a:lnTo>
                  <a:pt x="763" y="1234"/>
                </a:lnTo>
                <a:lnTo>
                  <a:pt x="718" y="1213"/>
                </a:lnTo>
                <a:lnTo>
                  <a:pt x="671" y="1196"/>
                </a:lnTo>
                <a:lnTo>
                  <a:pt x="619" y="1182"/>
                </a:lnTo>
                <a:lnTo>
                  <a:pt x="565" y="1172"/>
                </a:lnTo>
                <a:lnTo>
                  <a:pt x="506" y="1165"/>
                </a:lnTo>
                <a:lnTo>
                  <a:pt x="444" y="1164"/>
                </a:lnTo>
                <a:lnTo>
                  <a:pt x="384" y="1165"/>
                </a:lnTo>
                <a:lnTo>
                  <a:pt x="328" y="1171"/>
                </a:lnTo>
                <a:lnTo>
                  <a:pt x="276" y="1182"/>
                </a:lnTo>
                <a:lnTo>
                  <a:pt x="227" y="1196"/>
                </a:lnTo>
                <a:lnTo>
                  <a:pt x="180" y="1214"/>
                </a:lnTo>
                <a:lnTo>
                  <a:pt x="134" y="1235"/>
                </a:lnTo>
                <a:lnTo>
                  <a:pt x="90" y="1262"/>
                </a:lnTo>
                <a:lnTo>
                  <a:pt x="45" y="1291"/>
                </a:lnTo>
                <a:lnTo>
                  <a:pt x="0" y="1326"/>
                </a:lnTo>
                <a:lnTo>
                  <a:pt x="17" y="1224"/>
                </a:lnTo>
                <a:lnTo>
                  <a:pt x="39" y="1128"/>
                </a:lnTo>
                <a:lnTo>
                  <a:pt x="67" y="1033"/>
                </a:lnTo>
                <a:lnTo>
                  <a:pt x="101" y="942"/>
                </a:lnTo>
                <a:lnTo>
                  <a:pt x="138" y="856"/>
                </a:lnTo>
                <a:lnTo>
                  <a:pt x="180" y="772"/>
                </a:lnTo>
                <a:lnTo>
                  <a:pt x="225" y="693"/>
                </a:lnTo>
                <a:lnTo>
                  <a:pt x="273" y="616"/>
                </a:lnTo>
                <a:lnTo>
                  <a:pt x="324" y="544"/>
                </a:lnTo>
                <a:lnTo>
                  <a:pt x="377" y="476"/>
                </a:lnTo>
                <a:lnTo>
                  <a:pt x="431" y="410"/>
                </a:lnTo>
                <a:lnTo>
                  <a:pt x="485" y="349"/>
                </a:lnTo>
                <a:lnTo>
                  <a:pt x="540" y="292"/>
                </a:lnTo>
                <a:lnTo>
                  <a:pt x="594" y="237"/>
                </a:lnTo>
                <a:lnTo>
                  <a:pt x="647" y="189"/>
                </a:lnTo>
                <a:lnTo>
                  <a:pt x="699" y="143"/>
                </a:lnTo>
                <a:lnTo>
                  <a:pt x="749" y="101"/>
                </a:lnTo>
                <a:lnTo>
                  <a:pt x="796" y="63"/>
                </a:lnTo>
                <a:lnTo>
                  <a:pt x="839" y="30"/>
                </a:lnTo>
                <a:lnTo>
                  <a:pt x="880" y="0"/>
                </a:lnTo>
                <a:close/>
              </a:path>
            </a:pathLst>
          </a:custGeom>
          <a:solidFill>
            <a:srgbClr val="002B49">
              <a:lumMod val="75000"/>
              <a:lumOff val="25000"/>
            </a:srgb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 charset="0"/>
              <a:cs typeface="微软雅黑" charset="0"/>
            </a:endParaRPr>
          </a:p>
        </p:txBody>
      </p:sp>
      <p:sp>
        <p:nvSpPr>
          <p:cNvPr id="1295" name="文本框 16">
            <a:extLst>
              <a:ext uri="{FF2B5EF4-FFF2-40B4-BE49-F238E27FC236}">
                <a16:creationId xmlns:a16="http://schemas.microsoft.com/office/drawing/2014/main" id="{F73A30F9-7AB5-7D48-8CA8-25B028CBA295}"/>
              </a:ext>
            </a:extLst>
          </p:cNvPr>
          <p:cNvSpPr txBox="1"/>
          <p:nvPr/>
        </p:nvSpPr>
        <p:spPr>
          <a:xfrm flipH="1">
            <a:off x="11453922" y="38841952"/>
            <a:ext cx="2529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altLang="zh-CN" sz="2000" b="1" dirty="0">
                <a:solidFill>
                  <a:srgbClr val="BF4F00"/>
                </a:solidFill>
                <a:latin typeface="Calibri"/>
                <a:ea typeface="微软雅黑" charset="0"/>
                <a:cs typeface="微软雅黑" charset="0"/>
              </a:rPr>
              <a:t>Secure audit log</a:t>
            </a:r>
          </a:p>
        </p:txBody>
      </p:sp>
      <p:grpSp>
        <p:nvGrpSpPr>
          <p:cNvPr id="1296" name="组合 17">
            <a:extLst>
              <a:ext uri="{FF2B5EF4-FFF2-40B4-BE49-F238E27FC236}">
                <a16:creationId xmlns:a16="http://schemas.microsoft.com/office/drawing/2014/main" id="{765A638D-D3B1-2B45-A04E-4993711FECC9}"/>
              </a:ext>
            </a:extLst>
          </p:cNvPr>
          <p:cNvGrpSpPr/>
          <p:nvPr/>
        </p:nvGrpSpPr>
        <p:grpSpPr>
          <a:xfrm>
            <a:off x="14115241" y="35693451"/>
            <a:ext cx="2104542" cy="552307"/>
            <a:chOff x="3445717" y="1790962"/>
            <a:chExt cx="1031711" cy="658244"/>
          </a:xfrm>
        </p:grpSpPr>
        <p:cxnSp>
          <p:nvCxnSpPr>
            <p:cNvPr id="1297" name="直接连接符 18">
              <a:extLst>
                <a:ext uri="{FF2B5EF4-FFF2-40B4-BE49-F238E27FC236}">
                  <a16:creationId xmlns:a16="http://schemas.microsoft.com/office/drawing/2014/main" id="{05023B3C-74B8-174D-9D7E-ECD044F54F4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69548" y="1790963"/>
              <a:ext cx="507880" cy="65824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298" name="直接连接符 19">
              <a:extLst>
                <a:ext uri="{FF2B5EF4-FFF2-40B4-BE49-F238E27FC236}">
                  <a16:creationId xmlns:a16="http://schemas.microsoft.com/office/drawing/2014/main" id="{B49D756A-B4F0-C14F-A9A8-0A05516FA7B8}"/>
                </a:ext>
              </a:extLst>
            </p:cNvPr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oval"/>
            </a:ln>
            <a:effectLst/>
          </p:spPr>
        </p:cxnSp>
      </p:grpSp>
      <p:sp>
        <p:nvSpPr>
          <p:cNvPr id="1299" name="文本框 20">
            <a:extLst>
              <a:ext uri="{FF2B5EF4-FFF2-40B4-BE49-F238E27FC236}">
                <a16:creationId xmlns:a16="http://schemas.microsoft.com/office/drawing/2014/main" id="{FD71027E-4A12-994D-9D62-7E25736EA5A8}"/>
              </a:ext>
            </a:extLst>
          </p:cNvPr>
          <p:cNvSpPr txBox="1"/>
          <p:nvPr/>
        </p:nvSpPr>
        <p:spPr>
          <a:xfrm flipH="1">
            <a:off x="10776998" y="36749017"/>
            <a:ext cx="323773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0091BD"/>
                </a:solidFill>
                <a:latin typeface="Calibri"/>
                <a:ea typeface="微软雅黑" charset="0"/>
              </a:rPr>
              <a:t>Trusted B</a:t>
            </a:r>
            <a:r>
              <a:rPr lang="en-US" altLang="zh-CN" sz="2000" b="1" dirty="0">
                <a:solidFill>
                  <a:srgbClr val="0091BD"/>
                </a:solidFill>
                <a:latin typeface="Calibri"/>
                <a:ea typeface="微软雅黑" charset="0"/>
              </a:rPr>
              <a:t>oot </a:t>
            </a:r>
          </a:p>
          <a:p>
            <a:pPr algn="r" eaLnBrk="0" hangingPunct="0">
              <a:spcBef>
                <a:spcPts val="600"/>
              </a:spcBef>
            </a:pPr>
            <a:r>
              <a:rPr lang="en-US" altLang="zh-CN" sz="2000" b="1" dirty="0">
                <a:solidFill>
                  <a:srgbClr val="0091BD"/>
                </a:solidFill>
                <a:latin typeface="Calibri"/>
                <a:ea typeface="微软雅黑" charset="0"/>
              </a:rPr>
              <a:t> Secure Firmware Update</a:t>
            </a:r>
          </a:p>
        </p:txBody>
      </p:sp>
      <p:grpSp>
        <p:nvGrpSpPr>
          <p:cNvPr id="1300" name="组合 22">
            <a:extLst>
              <a:ext uri="{FF2B5EF4-FFF2-40B4-BE49-F238E27FC236}">
                <a16:creationId xmlns:a16="http://schemas.microsoft.com/office/drawing/2014/main" id="{B6CB1418-7AE0-3B4B-A71C-54D6D6463C7C}"/>
              </a:ext>
            </a:extLst>
          </p:cNvPr>
          <p:cNvGrpSpPr/>
          <p:nvPr/>
        </p:nvGrpSpPr>
        <p:grpSpPr>
          <a:xfrm>
            <a:off x="14182344" y="37125698"/>
            <a:ext cx="1066942" cy="405968"/>
            <a:chOff x="3512820" y="3749356"/>
            <a:chExt cx="1493268" cy="599508"/>
          </a:xfrm>
        </p:grpSpPr>
        <p:cxnSp>
          <p:nvCxnSpPr>
            <p:cNvPr id="1301" name="直接连接符 23">
              <a:extLst>
                <a:ext uri="{FF2B5EF4-FFF2-40B4-BE49-F238E27FC236}">
                  <a16:creationId xmlns:a16="http://schemas.microsoft.com/office/drawing/2014/main" id="{614D1BAF-84B1-DA4A-B3F8-C106C533D657}"/>
                </a:ext>
              </a:extLst>
            </p:cNvPr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02" name="直接连接符 24">
              <a:extLst>
                <a:ext uri="{FF2B5EF4-FFF2-40B4-BE49-F238E27FC236}">
                  <a16:creationId xmlns:a16="http://schemas.microsoft.com/office/drawing/2014/main" id="{1CE5ACD4-ED3E-B24A-A543-0E115F61F88B}"/>
                </a:ext>
              </a:extLst>
            </p:cNvPr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/>
            </a:ln>
            <a:effectLst/>
          </p:spPr>
        </p:cxnSp>
      </p:grpSp>
      <p:grpSp>
        <p:nvGrpSpPr>
          <p:cNvPr id="1303" name="组合 25">
            <a:extLst>
              <a:ext uri="{FF2B5EF4-FFF2-40B4-BE49-F238E27FC236}">
                <a16:creationId xmlns:a16="http://schemas.microsoft.com/office/drawing/2014/main" id="{700556EA-68A2-2447-972D-EEF841D2B444}"/>
              </a:ext>
            </a:extLst>
          </p:cNvPr>
          <p:cNvGrpSpPr/>
          <p:nvPr/>
        </p:nvGrpSpPr>
        <p:grpSpPr>
          <a:xfrm flipH="1" flipV="1">
            <a:off x="16992745" y="35143719"/>
            <a:ext cx="2431670" cy="549732"/>
            <a:chOff x="3445717" y="1790962"/>
            <a:chExt cx="1107492" cy="727887"/>
          </a:xfrm>
        </p:grpSpPr>
        <p:cxnSp>
          <p:nvCxnSpPr>
            <p:cNvPr id="1304" name="直接连接符 26">
              <a:extLst>
                <a:ext uri="{FF2B5EF4-FFF2-40B4-BE49-F238E27FC236}">
                  <a16:creationId xmlns:a16="http://schemas.microsoft.com/office/drawing/2014/main" id="{505068F7-84FA-664C-ACF6-B4B0D75BCCF6}"/>
                </a:ext>
              </a:extLst>
            </p:cNvPr>
            <p:cNvCxnSpPr/>
            <p:nvPr/>
          </p:nvCxnSpPr>
          <p:spPr>
            <a:xfrm flipH="1" flipV="1">
              <a:off x="3969548" y="1790962"/>
              <a:ext cx="583661" cy="72788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05" name="直接连接符 27">
              <a:extLst>
                <a:ext uri="{FF2B5EF4-FFF2-40B4-BE49-F238E27FC236}">
                  <a16:creationId xmlns:a16="http://schemas.microsoft.com/office/drawing/2014/main" id="{69841773-1432-274C-9FD1-8D7D25213FDA}"/>
                </a:ext>
              </a:extLst>
            </p:cNvPr>
            <p:cNvCxnSpPr/>
            <p:nvPr/>
          </p:nvCxnSpPr>
          <p:spPr>
            <a:xfrm flipH="1">
              <a:off x="3445717" y="1790962"/>
              <a:ext cx="523831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tailEnd type="oval"/>
            </a:ln>
            <a:effectLst/>
          </p:spPr>
        </p:cxnSp>
      </p:grpSp>
      <p:sp>
        <p:nvSpPr>
          <p:cNvPr id="1306" name="文本框 28">
            <a:extLst>
              <a:ext uri="{FF2B5EF4-FFF2-40B4-BE49-F238E27FC236}">
                <a16:creationId xmlns:a16="http://schemas.microsoft.com/office/drawing/2014/main" id="{1B70296D-9439-0F49-A906-E325278C8F9F}"/>
              </a:ext>
            </a:extLst>
          </p:cNvPr>
          <p:cNvSpPr txBox="1"/>
          <p:nvPr/>
        </p:nvSpPr>
        <p:spPr>
          <a:xfrm>
            <a:off x="19590910" y="36964318"/>
            <a:ext cx="238329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95D600">
                    <a:lumMod val="75000"/>
                  </a:srgbClr>
                </a:solidFill>
                <a:latin typeface="Calibri"/>
                <a:ea typeface="微软雅黑" charset="0"/>
              </a:rPr>
              <a:t>Software Isolation</a:t>
            </a:r>
          </a:p>
          <a:p>
            <a:pPr algn="l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95D600">
                    <a:lumMod val="75000"/>
                  </a:srgbClr>
                </a:solidFill>
                <a:latin typeface="Calibri"/>
                <a:ea typeface="微软雅黑" charset="0"/>
              </a:rPr>
              <a:t> State-of-art </a:t>
            </a:r>
          </a:p>
          <a:p>
            <a:pPr algn="l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95D600">
                    <a:lumMod val="75000"/>
                  </a:srgbClr>
                </a:solidFill>
                <a:latin typeface="Calibri"/>
                <a:ea typeface="微软雅黑" charset="0"/>
              </a:rPr>
              <a:t>Cryptography</a:t>
            </a:r>
            <a:endParaRPr lang="en-US" sz="1600" dirty="0">
              <a:solidFill>
                <a:srgbClr val="000000">
                  <a:lumMod val="65000"/>
                  <a:lumOff val="35000"/>
                </a:srgbClr>
              </a:solidFill>
              <a:latin typeface="Calibri"/>
              <a:ea typeface="微软雅黑" charset="0"/>
            </a:endParaRPr>
          </a:p>
        </p:txBody>
      </p:sp>
      <p:sp>
        <p:nvSpPr>
          <p:cNvPr id="1307" name="文本框 29">
            <a:extLst>
              <a:ext uri="{FF2B5EF4-FFF2-40B4-BE49-F238E27FC236}">
                <a16:creationId xmlns:a16="http://schemas.microsoft.com/office/drawing/2014/main" id="{F3B13959-1AE8-374B-9E01-8934ABFCB454}"/>
              </a:ext>
            </a:extLst>
          </p:cNvPr>
          <p:cNvSpPr txBox="1"/>
          <p:nvPr/>
        </p:nvSpPr>
        <p:spPr>
          <a:xfrm>
            <a:off x="19590910" y="38787474"/>
            <a:ext cx="28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FF6B00"/>
                </a:solidFill>
                <a:latin typeface="Calibri"/>
                <a:ea typeface="微软雅黑" charset="0"/>
              </a:rPr>
              <a:t>Secure State</a:t>
            </a:r>
          </a:p>
          <a:p>
            <a:pPr algn="l" eaLnBrk="0" hangingPunct="0">
              <a:spcBef>
                <a:spcPts val="600"/>
              </a:spcBef>
            </a:pPr>
            <a:r>
              <a:rPr lang="en-US" altLang="zh-CN" sz="2000" b="1" dirty="0">
                <a:solidFill>
                  <a:srgbClr val="FF6B00"/>
                </a:solidFill>
                <a:latin typeface="Calibri"/>
                <a:ea typeface="微软雅黑" charset="0"/>
              </a:rPr>
              <a:t>Secure Debug</a:t>
            </a:r>
          </a:p>
        </p:txBody>
      </p:sp>
      <p:grpSp>
        <p:nvGrpSpPr>
          <p:cNvPr id="1308" name="组合 30">
            <a:extLst>
              <a:ext uri="{FF2B5EF4-FFF2-40B4-BE49-F238E27FC236}">
                <a16:creationId xmlns:a16="http://schemas.microsoft.com/office/drawing/2014/main" id="{195EE3BB-9496-EB45-A4CE-7DD85AC372C3}"/>
              </a:ext>
            </a:extLst>
          </p:cNvPr>
          <p:cNvGrpSpPr/>
          <p:nvPr/>
        </p:nvGrpSpPr>
        <p:grpSpPr>
          <a:xfrm flipH="1">
            <a:off x="17115390" y="37086926"/>
            <a:ext cx="2378439" cy="1778539"/>
            <a:chOff x="3512820" y="3749356"/>
            <a:chExt cx="1493268" cy="599508"/>
          </a:xfrm>
        </p:grpSpPr>
        <p:cxnSp>
          <p:nvCxnSpPr>
            <p:cNvPr id="1309" name="直接连接符 31">
              <a:extLst>
                <a:ext uri="{FF2B5EF4-FFF2-40B4-BE49-F238E27FC236}">
                  <a16:creationId xmlns:a16="http://schemas.microsoft.com/office/drawing/2014/main" id="{7ECD44F4-2425-A749-8DF9-476A7FD07BF3}"/>
                </a:ext>
              </a:extLst>
            </p:cNvPr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10" name="直接连接符 32">
              <a:extLst>
                <a:ext uri="{FF2B5EF4-FFF2-40B4-BE49-F238E27FC236}">
                  <a16:creationId xmlns:a16="http://schemas.microsoft.com/office/drawing/2014/main" id="{48F55D68-52DD-A94A-A46C-39BD48BD0E6B}"/>
                </a:ext>
              </a:extLst>
            </p:cNvPr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/>
            </a:ln>
            <a:effectLst/>
          </p:spPr>
        </p:cxnSp>
      </p:grpSp>
      <p:sp>
        <p:nvSpPr>
          <p:cNvPr id="1311" name="TextBox 1310">
            <a:extLst>
              <a:ext uri="{FF2B5EF4-FFF2-40B4-BE49-F238E27FC236}">
                <a16:creationId xmlns:a16="http://schemas.microsoft.com/office/drawing/2014/main" id="{2443EED4-8B67-1D4C-9CD1-AC0362830954}"/>
              </a:ext>
            </a:extLst>
          </p:cNvPr>
          <p:cNvSpPr txBox="1"/>
          <p:nvPr/>
        </p:nvSpPr>
        <p:spPr>
          <a:xfrm rot="5020508">
            <a:off x="14856147" y="36569309"/>
            <a:ext cx="1085801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</a:rPr>
              <a:t>Integrity</a:t>
            </a:r>
          </a:p>
        </p:txBody>
      </p:sp>
      <p:sp>
        <p:nvSpPr>
          <p:cNvPr id="1312" name="TextBox 1311">
            <a:extLst>
              <a:ext uri="{FF2B5EF4-FFF2-40B4-BE49-F238E27FC236}">
                <a16:creationId xmlns:a16="http://schemas.microsoft.com/office/drawing/2014/main" id="{5A715C95-8B53-884C-9AA6-300558673FAB}"/>
              </a:ext>
            </a:extLst>
          </p:cNvPr>
          <p:cNvSpPr txBox="1"/>
          <p:nvPr/>
        </p:nvSpPr>
        <p:spPr>
          <a:xfrm rot="3333113">
            <a:off x="16577839" y="36707752"/>
            <a:ext cx="1665781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solidFill>
                  <a:srgbClr val="FFFFFF"/>
                </a:solidFill>
                <a:latin typeface="Calibri"/>
                <a:ea typeface="ＭＳ Ｐゴシック" panose="020B0600070205080204" pitchFamily="34" charset="-128"/>
              </a:rPr>
              <a:t>Secure State</a:t>
            </a:r>
          </a:p>
        </p:txBody>
      </p:sp>
      <p:sp>
        <p:nvSpPr>
          <p:cNvPr id="1313" name="文本框 28">
            <a:extLst>
              <a:ext uri="{FF2B5EF4-FFF2-40B4-BE49-F238E27FC236}">
                <a16:creationId xmlns:a16="http://schemas.microsoft.com/office/drawing/2014/main" id="{1FAAD636-CDB5-684B-8AEF-BDDA35378290}"/>
              </a:ext>
            </a:extLst>
          </p:cNvPr>
          <p:cNvSpPr txBox="1"/>
          <p:nvPr/>
        </p:nvSpPr>
        <p:spPr>
          <a:xfrm>
            <a:off x="19424415" y="35136477"/>
            <a:ext cx="2962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spcBef>
                <a:spcPts val="600"/>
              </a:spcBef>
            </a:pPr>
            <a:r>
              <a:rPr lang="en-US" altLang="zh-CN" sz="2000" b="1" dirty="0">
                <a:solidFill>
                  <a:srgbClr val="FFC700"/>
                </a:solidFill>
                <a:latin typeface="Calibri"/>
                <a:ea typeface="微软雅黑" charset="0"/>
                <a:cs typeface="微软雅黑" charset="0"/>
              </a:rPr>
              <a:t>Secure Storage</a:t>
            </a:r>
          </a:p>
        </p:txBody>
      </p:sp>
      <p:sp>
        <p:nvSpPr>
          <p:cNvPr id="1314" name="TextBox 1313">
            <a:extLst>
              <a:ext uri="{FF2B5EF4-FFF2-40B4-BE49-F238E27FC236}">
                <a16:creationId xmlns:a16="http://schemas.microsoft.com/office/drawing/2014/main" id="{6432CDA5-80D4-0648-AE15-3DE2DF68A1FE}"/>
              </a:ext>
            </a:extLst>
          </p:cNvPr>
          <p:cNvSpPr txBox="1"/>
          <p:nvPr/>
        </p:nvSpPr>
        <p:spPr>
          <a:xfrm rot="2534720">
            <a:off x="17499582" y="36357402"/>
            <a:ext cx="138422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</a:rPr>
              <a:t>Availability</a:t>
            </a:r>
          </a:p>
        </p:txBody>
      </p:sp>
      <p:sp>
        <p:nvSpPr>
          <p:cNvPr id="1315" name="TextBox 1314">
            <a:extLst>
              <a:ext uri="{FF2B5EF4-FFF2-40B4-BE49-F238E27FC236}">
                <a16:creationId xmlns:a16="http://schemas.microsoft.com/office/drawing/2014/main" id="{02F49ED4-AB42-E64D-94D2-101A1029F862}"/>
              </a:ext>
            </a:extLst>
          </p:cNvPr>
          <p:cNvSpPr txBox="1"/>
          <p:nvPr/>
        </p:nvSpPr>
        <p:spPr>
          <a:xfrm rot="5400000">
            <a:off x="16031487" y="38325407"/>
            <a:ext cx="1538882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</a:rPr>
              <a:t>Non-repudiation</a:t>
            </a:r>
          </a:p>
        </p:txBody>
      </p:sp>
      <p:sp>
        <p:nvSpPr>
          <p:cNvPr id="1316" name="TextBox 1315">
            <a:extLst>
              <a:ext uri="{FF2B5EF4-FFF2-40B4-BE49-F238E27FC236}">
                <a16:creationId xmlns:a16="http://schemas.microsoft.com/office/drawing/2014/main" id="{E9440B8B-2D4A-6D46-9377-108937F933CA}"/>
              </a:ext>
            </a:extLst>
          </p:cNvPr>
          <p:cNvSpPr txBox="1"/>
          <p:nvPr/>
        </p:nvSpPr>
        <p:spPr>
          <a:xfrm rot="4712569">
            <a:off x="15793412" y="36611796"/>
            <a:ext cx="138422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ea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 sz="1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</a:rPr>
              <a:t>Authenticity</a:t>
            </a:r>
          </a:p>
        </p:txBody>
      </p:sp>
      <p:sp>
        <p:nvSpPr>
          <p:cNvPr id="1317" name="TextBox 1316">
            <a:extLst>
              <a:ext uri="{FF2B5EF4-FFF2-40B4-BE49-F238E27FC236}">
                <a16:creationId xmlns:a16="http://schemas.microsoft.com/office/drawing/2014/main" id="{FA3E2634-6CED-E748-A1A3-1F75917A2502}"/>
              </a:ext>
            </a:extLst>
          </p:cNvPr>
          <p:cNvSpPr txBox="1"/>
          <p:nvPr/>
        </p:nvSpPr>
        <p:spPr>
          <a:xfrm rot="5400000">
            <a:off x="16050376" y="35583849"/>
            <a:ext cx="1447133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Confi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dentiality</a:t>
            </a:r>
            <a:endParaRPr lang="en-US" sz="1600" b="1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1318" name="组合 22">
            <a:extLst>
              <a:ext uri="{FF2B5EF4-FFF2-40B4-BE49-F238E27FC236}">
                <a16:creationId xmlns:a16="http://schemas.microsoft.com/office/drawing/2014/main" id="{A6637A7C-05F4-7C43-8D43-F6685972D261}"/>
              </a:ext>
            </a:extLst>
          </p:cNvPr>
          <p:cNvGrpSpPr/>
          <p:nvPr/>
        </p:nvGrpSpPr>
        <p:grpSpPr>
          <a:xfrm>
            <a:off x="14109619" y="38221249"/>
            <a:ext cx="2432884" cy="810036"/>
            <a:chOff x="3512820" y="3749356"/>
            <a:chExt cx="1493268" cy="599508"/>
          </a:xfrm>
        </p:grpSpPr>
        <p:cxnSp>
          <p:nvCxnSpPr>
            <p:cNvPr id="1319" name="直接连接符 23">
              <a:extLst>
                <a:ext uri="{FF2B5EF4-FFF2-40B4-BE49-F238E27FC236}">
                  <a16:creationId xmlns:a16="http://schemas.microsoft.com/office/drawing/2014/main" id="{75A4C4F7-F996-0E49-B23A-7669DD687B51}"/>
                </a:ext>
              </a:extLst>
            </p:cNvPr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20" name="直接连接符 24">
              <a:extLst>
                <a:ext uri="{FF2B5EF4-FFF2-40B4-BE49-F238E27FC236}">
                  <a16:creationId xmlns:a16="http://schemas.microsoft.com/office/drawing/2014/main" id="{8CD4FC6D-C0B3-E84F-9808-3C5A06D01202}"/>
                </a:ext>
              </a:extLst>
            </p:cNvPr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/>
            </a:ln>
            <a:effectLst/>
          </p:spPr>
        </p:cxnSp>
      </p:grpSp>
      <p:sp>
        <p:nvSpPr>
          <p:cNvPr id="1321" name="TextBox 1320">
            <a:extLst>
              <a:ext uri="{FF2B5EF4-FFF2-40B4-BE49-F238E27FC236}">
                <a16:creationId xmlns:a16="http://schemas.microsoft.com/office/drawing/2014/main" id="{9E065486-18CD-864C-B3AA-B74C22DCA30F}"/>
              </a:ext>
            </a:extLst>
          </p:cNvPr>
          <p:cNvSpPr txBox="1"/>
          <p:nvPr/>
        </p:nvSpPr>
        <p:spPr>
          <a:xfrm>
            <a:off x="14280601" y="35385036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4600" dirty="0">
                <a:solidFill>
                  <a:srgbClr val="C00000"/>
                </a:solidFill>
                <a:latin typeface="Calibri"/>
                <a:ea typeface="ＭＳ Ｐゴシック" panose="020B0600070205080204" pitchFamily="34" charset="-128"/>
              </a:rPr>
              <a:t>S</a:t>
            </a:r>
          </a:p>
        </p:txBody>
      </p:sp>
      <p:sp>
        <p:nvSpPr>
          <p:cNvPr id="1322" name="TextBox 1321">
            <a:extLst>
              <a:ext uri="{FF2B5EF4-FFF2-40B4-BE49-F238E27FC236}">
                <a16:creationId xmlns:a16="http://schemas.microsoft.com/office/drawing/2014/main" id="{868E52F5-CA9C-A447-8D55-0069E56FE063}"/>
              </a:ext>
            </a:extLst>
          </p:cNvPr>
          <p:cNvSpPr txBox="1"/>
          <p:nvPr/>
        </p:nvSpPr>
        <p:spPr>
          <a:xfrm>
            <a:off x="14280601" y="37253495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4600">
                <a:solidFill>
                  <a:srgbClr val="C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</a:rPr>
              <a:t>T</a:t>
            </a:r>
          </a:p>
        </p:txBody>
      </p:sp>
      <p:sp>
        <p:nvSpPr>
          <p:cNvPr id="1323" name="TextBox 1322">
            <a:extLst>
              <a:ext uri="{FF2B5EF4-FFF2-40B4-BE49-F238E27FC236}">
                <a16:creationId xmlns:a16="http://schemas.microsoft.com/office/drawing/2014/main" id="{187386D2-33B6-714C-B62E-5C6CDD1980B1}"/>
              </a:ext>
            </a:extLst>
          </p:cNvPr>
          <p:cNvSpPr txBox="1"/>
          <p:nvPr/>
        </p:nvSpPr>
        <p:spPr>
          <a:xfrm>
            <a:off x="14280601" y="38725722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4600">
                <a:solidFill>
                  <a:srgbClr val="C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</a:rPr>
              <a:t>R</a:t>
            </a:r>
          </a:p>
        </p:txBody>
      </p:sp>
      <p:sp>
        <p:nvSpPr>
          <p:cNvPr id="1324" name="TextBox 1323">
            <a:extLst>
              <a:ext uri="{FF2B5EF4-FFF2-40B4-BE49-F238E27FC236}">
                <a16:creationId xmlns:a16="http://schemas.microsoft.com/office/drawing/2014/main" id="{D4282457-C361-2C40-8EB5-6B95B4092C02}"/>
              </a:ext>
            </a:extLst>
          </p:cNvPr>
          <p:cNvSpPr txBox="1"/>
          <p:nvPr/>
        </p:nvSpPr>
        <p:spPr>
          <a:xfrm>
            <a:off x="19196957" y="35402558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4600">
                <a:solidFill>
                  <a:srgbClr val="C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</a:rPr>
              <a:t>I</a:t>
            </a:r>
          </a:p>
        </p:txBody>
      </p:sp>
      <p:sp>
        <p:nvSpPr>
          <p:cNvPr id="1325" name="TextBox 1324">
            <a:extLst>
              <a:ext uri="{FF2B5EF4-FFF2-40B4-BE49-F238E27FC236}">
                <a16:creationId xmlns:a16="http://schemas.microsoft.com/office/drawing/2014/main" id="{BB22034F-B575-1A48-8201-23F356DF86A8}"/>
              </a:ext>
            </a:extLst>
          </p:cNvPr>
          <p:cNvSpPr txBox="1"/>
          <p:nvPr/>
        </p:nvSpPr>
        <p:spPr>
          <a:xfrm>
            <a:off x="19095357" y="37217377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4600">
                <a:solidFill>
                  <a:srgbClr val="C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</a:rPr>
              <a:t>D</a:t>
            </a:r>
          </a:p>
        </p:txBody>
      </p:sp>
      <p:sp>
        <p:nvSpPr>
          <p:cNvPr id="1326" name="TextBox 1325">
            <a:extLst>
              <a:ext uri="{FF2B5EF4-FFF2-40B4-BE49-F238E27FC236}">
                <a16:creationId xmlns:a16="http://schemas.microsoft.com/office/drawing/2014/main" id="{E3CA0779-64FF-DD4E-B577-B3F4F05F69E5}"/>
              </a:ext>
            </a:extLst>
          </p:cNvPr>
          <p:cNvSpPr txBox="1"/>
          <p:nvPr/>
        </p:nvSpPr>
        <p:spPr>
          <a:xfrm>
            <a:off x="19133457" y="38590681"/>
            <a:ext cx="508000" cy="637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4600">
                <a:solidFill>
                  <a:srgbClr val="C00000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</a:rPr>
              <a:t>E</a:t>
            </a:r>
          </a:p>
        </p:txBody>
      </p:sp>
      <p:sp>
        <p:nvSpPr>
          <p:cNvPr id="1327" name="TextBox 1326">
            <a:extLst>
              <a:ext uri="{FF2B5EF4-FFF2-40B4-BE49-F238E27FC236}">
                <a16:creationId xmlns:a16="http://schemas.microsoft.com/office/drawing/2014/main" id="{3879E4AF-843B-5143-B6B1-05B373069D0E}"/>
              </a:ext>
            </a:extLst>
          </p:cNvPr>
          <p:cNvSpPr txBox="1"/>
          <p:nvPr/>
        </p:nvSpPr>
        <p:spPr>
          <a:xfrm>
            <a:off x="11453923" y="39329168"/>
            <a:ext cx="2435150" cy="2215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indent="0" algn="r" defTabSz="9144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z="1200" b="1" i="1" dirty="0">
                <a:solidFill>
                  <a:srgbClr val="FFFFFF"/>
                </a:solidFill>
                <a:ea typeface="等线" panose="02010600030101010101" pitchFamily="2" charset="-122"/>
              </a:rPr>
              <a:t>#</a:t>
            </a:r>
            <a:r>
              <a:rPr lang="en-US" altLang="zh-CN" b="1" i="1" dirty="0">
                <a:solidFill>
                  <a:srgbClr val="FFFFFF"/>
                </a:solidFill>
                <a:ea typeface="等线" panose="02010600030101010101" pitchFamily="2" charset="-122"/>
              </a:rPr>
              <a:t>AUDIT</a:t>
            </a:r>
          </a:p>
        </p:txBody>
      </p:sp>
      <p:sp>
        <p:nvSpPr>
          <p:cNvPr id="1328" name="Rectangle 1327">
            <a:extLst>
              <a:ext uri="{FF2B5EF4-FFF2-40B4-BE49-F238E27FC236}">
                <a16:creationId xmlns:a16="http://schemas.microsoft.com/office/drawing/2014/main" id="{AEABFACA-1706-4A47-9516-95B502F84CB6}"/>
              </a:ext>
            </a:extLst>
          </p:cNvPr>
          <p:cNvSpPr/>
          <p:nvPr/>
        </p:nvSpPr>
        <p:spPr>
          <a:xfrm>
            <a:off x="10953114" y="34880192"/>
            <a:ext cx="34424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006BB6"/>
                </a:solidFill>
                <a:latin typeface="Calibri"/>
                <a:ea typeface="微软雅黑" charset="0"/>
              </a:rPr>
              <a:t>Devices Uniquely Identifiable</a:t>
            </a:r>
          </a:p>
          <a:p>
            <a:pPr algn="r" eaLnBrk="0" hangingPunct="0">
              <a:spcBef>
                <a:spcPts val="600"/>
              </a:spcBef>
            </a:pPr>
            <a:r>
              <a:rPr lang="en-US" sz="2000" b="1" dirty="0">
                <a:solidFill>
                  <a:srgbClr val="006BB6"/>
                </a:solidFill>
                <a:latin typeface="Calibri"/>
                <a:ea typeface="微软雅黑" charset="0"/>
              </a:rPr>
              <a:t> Attestation</a:t>
            </a:r>
          </a:p>
        </p:txBody>
      </p:sp>
      <p:sp>
        <p:nvSpPr>
          <p:cNvPr id="1329" name="Text Placeholder 4">
            <a:extLst>
              <a:ext uri="{FF2B5EF4-FFF2-40B4-BE49-F238E27FC236}">
                <a16:creationId xmlns:a16="http://schemas.microsoft.com/office/drawing/2014/main" id="{6F3B9CFF-1CA3-6549-B2AF-1F36DC429132}"/>
              </a:ext>
            </a:extLst>
          </p:cNvPr>
          <p:cNvSpPr txBox="1">
            <a:spLocks/>
          </p:cNvSpPr>
          <p:nvPr/>
        </p:nvSpPr>
        <p:spPr>
          <a:xfrm>
            <a:off x="11216829" y="33906120"/>
            <a:ext cx="11177851" cy="3444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Calibri" panose="020F0502020204030204" pitchFamily="34" charset="0"/>
              <a:defRPr sz="2400" kern="1200">
                <a:solidFill>
                  <a:schemeClr val="tx2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3984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2pPr>
            <a:lvl3pPr marL="855663" indent="-16668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3pPr>
            <a:lvl4pPr marL="1201738" indent="-173038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4pPr>
            <a:lvl5pPr marL="1427163" indent="-16827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kern="1200">
                <a:solidFill>
                  <a:srgbClr val="383838"/>
                </a:solidFill>
                <a:latin typeface="+mn-lt"/>
                <a:ea typeface="MS PGothic" panose="020B0600070205080204" pitchFamily="34" charset="-128"/>
                <a:cs typeface="+mn-cs"/>
              </a:defRPr>
            </a:lvl5pPr>
            <a:lvl6pPr marL="16550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6pPr>
            <a:lvl7pPr marL="18836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7pPr>
            <a:lvl8pPr marL="21122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8pPr>
            <a:lvl9pPr marL="2340864" indent="-16459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Calibri" panose="020F0502020204030204" pitchFamily="34" charset="0"/>
              <a:buChar char="–"/>
              <a:defRPr lang="en-US" sz="1800" kern="1200" dirty="0" smtClean="0">
                <a:solidFill>
                  <a:srgbClr val="383838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Calibri" panose="020F050202020403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E48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Countermeasures against STRIDE to protect TOE assets 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3E48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  <p:sp>
        <p:nvSpPr>
          <p:cNvPr id="1330" name="文本框 16">
            <a:extLst>
              <a:ext uri="{FF2B5EF4-FFF2-40B4-BE49-F238E27FC236}">
                <a16:creationId xmlns:a16="http://schemas.microsoft.com/office/drawing/2014/main" id="{C085FA0D-27FA-6E43-ACA7-ECE81F444891}"/>
              </a:ext>
            </a:extLst>
          </p:cNvPr>
          <p:cNvSpPr txBox="1"/>
          <p:nvPr/>
        </p:nvSpPr>
        <p:spPr>
          <a:xfrm flipH="1">
            <a:off x="14535328" y="39642614"/>
            <a:ext cx="4876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Calibri" panose="020F0502020204030204" pitchFamily="34" charset="0"/>
                <a:ea typeface="微软雅黑" charset="0"/>
              </a:rPr>
              <a:t>Asset’s security elements (security needs)</a:t>
            </a: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ＭＳ Ｐゴシック" charset="0"/>
            </a:endParaRPr>
          </a:p>
        </p:txBody>
      </p:sp>
      <p:grpSp>
        <p:nvGrpSpPr>
          <p:cNvPr id="1331" name="组合 30">
            <a:extLst>
              <a:ext uri="{FF2B5EF4-FFF2-40B4-BE49-F238E27FC236}">
                <a16:creationId xmlns:a16="http://schemas.microsoft.com/office/drawing/2014/main" id="{1D9E42F3-4754-AD42-BE00-1ABAA2056CF4}"/>
              </a:ext>
            </a:extLst>
          </p:cNvPr>
          <p:cNvGrpSpPr/>
          <p:nvPr/>
        </p:nvGrpSpPr>
        <p:grpSpPr>
          <a:xfrm flipH="1">
            <a:off x="18488837" y="37174547"/>
            <a:ext cx="999328" cy="304372"/>
            <a:chOff x="3512820" y="3749356"/>
            <a:chExt cx="1493268" cy="599508"/>
          </a:xfrm>
        </p:grpSpPr>
        <p:cxnSp>
          <p:nvCxnSpPr>
            <p:cNvPr id="1332" name="直接连接符 31">
              <a:extLst>
                <a:ext uri="{FF2B5EF4-FFF2-40B4-BE49-F238E27FC236}">
                  <a16:creationId xmlns:a16="http://schemas.microsoft.com/office/drawing/2014/main" id="{D409D9FB-A406-8B4E-AE5B-DDB7ED9F77BC}"/>
                </a:ext>
              </a:extLst>
            </p:cNvPr>
            <p:cNvCxnSpPr/>
            <p:nvPr/>
          </p:nvCxnSpPr>
          <p:spPr>
            <a:xfrm flipH="1">
              <a:off x="4100329" y="3749356"/>
              <a:ext cx="905759" cy="59950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33" name="直接连接符 32">
              <a:extLst>
                <a:ext uri="{FF2B5EF4-FFF2-40B4-BE49-F238E27FC236}">
                  <a16:creationId xmlns:a16="http://schemas.microsoft.com/office/drawing/2014/main" id="{A4063A95-34B9-3C41-BAE7-4E74FDADBA0A}"/>
                </a:ext>
              </a:extLst>
            </p:cNvPr>
            <p:cNvCxnSpPr/>
            <p:nvPr/>
          </p:nvCxnSpPr>
          <p:spPr>
            <a:xfrm>
              <a:off x="3512820" y="4348864"/>
              <a:ext cx="587509" cy="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  <a:headEnd type="oval"/>
            </a:ln>
            <a:effectLst/>
          </p:spPr>
        </p:cxnSp>
      </p:grpSp>
      <p:sp>
        <p:nvSpPr>
          <p:cNvPr id="1334" name="Title 1">
            <a:extLst>
              <a:ext uri="{FF2B5EF4-FFF2-40B4-BE49-F238E27FC236}">
                <a16:creationId xmlns:a16="http://schemas.microsoft.com/office/drawing/2014/main" id="{05EABBB3-C563-444B-8258-F2B01211C4A1}"/>
              </a:ext>
            </a:extLst>
          </p:cNvPr>
          <p:cNvSpPr txBox="1">
            <a:spLocks/>
          </p:cNvSpPr>
          <p:nvPr/>
        </p:nvSpPr>
        <p:spPr>
          <a:xfrm>
            <a:off x="3044306" y="33164071"/>
            <a:ext cx="6211557" cy="60374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 dirty="0">
                <a:ln>
                  <a:noFill/>
                </a:ln>
                <a:solidFill>
                  <a:srgbClr val="0091BD"/>
                </a:solidFill>
                <a:effectLst/>
                <a:uLnTx/>
                <a:uFillTx/>
                <a:latin typeface="Calibri"/>
                <a:ea typeface="ＭＳ Ｐゴシック" charset="0"/>
              </a:rPr>
              <a:t>Set Security Objectives</a:t>
            </a:r>
          </a:p>
        </p:txBody>
      </p:sp>
      <p:grpSp>
        <p:nvGrpSpPr>
          <p:cNvPr id="1336" name="Group 1335">
            <a:extLst>
              <a:ext uri="{FF2B5EF4-FFF2-40B4-BE49-F238E27FC236}">
                <a16:creationId xmlns:a16="http://schemas.microsoft.com/office/drawing/2014/main" id="{FBAAF0A3-886C-3F4C-BEE0-1407E7E04F26}"/>
              </a:ext>
            </a:extLst>
          </p:cNvPr>
          <p:cNvGrpSpPr/>
          <p:nvPr/>
        </p:nvGrpSpPr>
        <p:grpSpPr>
          <a:xfrm>
            <a:off x="10235796" y="33128544"/>
            <a:ext cx="632164" cy="1076860"/>
            <a:chOff x="763276" y="3958783"/>
            <a:chExt cx="632164" cy="1076860"/>
          </a:xfrm>
        </p:grpSpPr>
        <p:sp>
          <p:nvSpPr>
            <p:cNvPr id="1337" name="Arrow: Chevron 79">
              <a:extLst>
                <a:ext uri="{FF2B5EF4-FFF2-40B4-BE49-F238E27FC236}">
                  <a16:creationId xmlns:a16="http://schemas.microsoft.com/office/drawing/2014/main" id="{73646E15-48FD-DA4E-B028-BAF442BD99EB}"/>
                </a:ext>
              </a:extLst>
            </p:cNvPr>
            <p:cNvSpPr/>
            <p:nvPr/>
          </p:nvSpPr>
          <p:spPr>
            <a:xfrm rot="5400000">
              <a:off x="540929" y="4181131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338" name="TextBox 1337">
              <a:extLst>
                <a:ext uri="{FF2B5EF4-FFF2-40B4-BE49-F238E27FC236}">
                  <a16:creationId xmlns:a16="http://schemas.microsoft.com/office/drawing/2014/main" id="{377F6DEB-662B-CF46-8702-549C8CC24716}"/>
                </a:ext>
              </a:extLst>
            </p:cNvPr>
            <p:cNvSpPr txBox="1"/>
            <p:nvPr/>
          </p:nvSpPr>
          <p:spPr>
            <a:xfrm>
              <a:off x="763276" y="4330672"/>
              <a:ext cx="632163" cy="42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4</a:t>
              </a:r>
            </a:p>
          </p:txBody>
        </p:sp>
      </p:grpSp>
      <p:pic>
        <p:nvPicPr>
          <p:cNvPr id="1340" name="Picture 1339">
            <a:extLst>
              <a:ext uri="{FF2B5EF4-FFF2-40B4-BE49-F238E27FC236}">
                <a16:creationId xmlns:a16="http://schemas.microsoft.com/office/drawing/2014/main" id="{644A4E5D-4053-BA4C-87E9-63F82CCD73D2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26825456" y="33688111"/>
            <a:ext cx="5026690" cy="3223544"/>
          </a:xfrm>
          <a:prstGeom prst="rect">
            <a:avLst/>
          </a:prstGeom>
        </p:spPr>
      </p:pic>
      <p:sp>
        <p:nvSpPr>
          <p:cNvPr id="1341" name="Text Placeholder 4">
            <a:extLst>
              <a:ext uri="{FF2B5EF4-FFF2-40B4-BE49-F238E27FC236}">
                <a16:creationId xmlns:a16="http://schemas.microsoft.com/office/drawing/2014/main" id="{F285934C-5147-3E47-8DDA-964B94FDE76D}"/>
              </a:ext>
            </a:extLst>
          </p:cNvPr>
          <p:cNvSpPr txBox="1">
            <a:spLocks/>
          </p:cNvSpPr>
          <p:nvPr/>
        </p:nvSpPr>
        <p:spPr>
          <a:xfrm>
            <a:off x="22715570" y="34076030"/>
            <a:ext cx="3953561" cy="92412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zh-CN" sz="2000" dirty="0"/>
              <a:t>The off-the-shelf security solutions to accelerate implementation</a:t>
            </a:r>
          </a:p>
        </p:txBody>
      </p:sp>
      <p:graphicFrame>
        <p:nvGraphicFramePr>
          <p:cNvPr id="1343" name="表格 14">
            <a:extLst>
              <a:ext uri="{FF2B5EF4-FFF2-40B4-BE49-F238E27FC236}">
                <a16:creationId xmlns:a16="http://schemas.microsoft.com/office/drawing/2014/main" id="{C85C2118-9E0B-EE41-A6AA-3038ABE33A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711570"/>
              </p:ext>
            </p:extLst>
          </p:nvPr>
        </p:nvGraphicFramePr>
        <p:xfrm>
          <a:off x="21960875" y="36234181"/>
          <a:ext cx="10843976" cy="4308350"/>
        </p:xfrm>
        <a:graphic>
          <a:graphicData uri="http://schemas.openxmlformats.org/drawingml/2006/table">
            <a:tbl>
              <a:tblPr firstRow="1" bandRow="1"/>
              <a:tblGrid>
                <a:gridCol w="1021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3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2729">
                  <a:extLst>
                    <a:ext uri="{9D8B030D-6E8A-4147-A177-3AD203B41FA5}">
                      <a16:colId xmlns:a16="http://schemas.microsoft.com/office/drawing/2014/main" val="601506479"/>
                    </a:ext>
                  </a:extLst>
                </a:gridCol>
                <a:gridCol w="2623480">
                  <a:extLst>
                    <a:ext uri="{9D8B030D-6E8A-4147-A177-3AD203B41FA5}">
                      <a16:colId xmlns:a16="http://schemas.microsoft.com/office/drawing/2014/main" val="3489986786"/>
                    </a:ext>
                  </a:extLst>
                </a:gridCol>
                <a:gridCol w="2760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724"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Asset</a:t>
                      </a:r>
                      <a:endParaRPr 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BD"/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Threat</a:t>
                      </a:r>
                      <a:endParaRPr lang="zh-CN" alt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B00"/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Impact</a:t>
                      </a:r>
                      <a:endParaRPr lang="zh-CN" alt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B00"/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CVSS</a:t>
                      </a:r>
                      <a:endParaRPr lang="zh-CN" alt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B00"/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Counter-measure on Threat</a:t>
                      </a:r>
                      <a:endParaRPr lang="zh-CN" alt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5D600"/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600" b="1" kern="1200" spc="-50">
                          <a:solidFill>
                            <a:schemeClr val="bg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Arm’s Solution</a:t>
                      </a:r>
                      <a:endParaRPr lang="zh-CN" altLang="en-US" sz="1600" b="1" kern="1200" spc="-50">
                        <a:solidFill>
                          <a:schemeClr val="bg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5D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7804">
                <a:tc rowSpan="4"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4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Firmware</a:t>
                      </a:r>
                      <a:endParaRPr lang="zh-CN" altLang="en-US" sz="14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90485" marR="90485" marT="45242" marB="45242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Tampering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Execute malicious code</a:t>
                      </a:r>
                    </a:p>
                    <a:p>
                      <a:pPr algn="l"/>
                      <a:endParaRPr lang="en-US" sz="9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algn="l"/>
                      <a:r>
                        <a:rPr lang="en-US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Bypass secure boot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Extract sensitive information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Physically install malware</a:t>
                      </a: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Critical: 9.0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High: 7.1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Support secure boot flows</a:t>
                      </a:r>
                      <a:r>
                        <a:rPr lang="zh-CN" alt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 </a:t>
                      </a: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and</a:t>
                      </a:r>
                      <a:r>
                        <a:rPr lang="zh-CN" alt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 </a:t>
                      </a: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firmware authenticate</a:t>
                      </a: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Support secure firmware update and anti-rollback</a:t>
                      </a: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Prevent voltage/current glitches and debug bypass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[CC] Root of Trust</a:t>
                      </a: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[CC] Loaded SW validation </a:t>
                      </a: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[PSA] Trusted Boot features</a:t>
                      </a:r>
                    </a:p>
                    <a:p>
                      <a:pPr marL="0" marR="0" lvl="0" indent="0" algn="l" defTabSz="9143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76000"/>
                        <a:buFont typeface="Wingdings" charset="2"/>
                        <a:buNone/>
                        <a:tabLst/>
                        <a:defRPr/>
                      </a:pPr>
                      <a:endParaRPr 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[CC] SW update validation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[CC] Rollback protection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[PSA] Firmware Update features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[SDC] Secure debug channel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766">
                <a:tc vMerge="1">
                  <a:txBody>
                    <a:bodyPr/>
                    <a:lstStyle/>
                    <a:p>
                      <a:pPr algn="l"/>
                      <a:endParaRPr lang="zh-CN" altLang="en-US" sz="14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Escalation of privilege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Launch DDoS attack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Tamper/Steal voice records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Critical: 9.0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Enforce principle of least privilege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[TZ], [CI] Secure partitions &amp; isolations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161973"/>
                  </a:ext>
                </a:extLst>
              </a:tr>
              <a:tr h="771779">
                <a:tc vMerge="1">
                  <a:txBody>
                    <a:bodyPr/>
                    <a:lstStyle/>
                    <a:p>
                      <a:pPr algn="l"/>
                      <a:endParaRPr lang="zh-CN" altLang="en-US" sz="14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Information Disclosure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Explore firmware vulnerability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Medium: 4.8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NSPE isolation</a:t>
                      </a:r>
                    </a:p>
                    <a:p>
                      <a:pPr algn="l"/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Execute-only RAM</a:t>
                      </a:r>
                    </a:p>
                    <a:p>
                      <a:pPr algn="l"/>
                      <a:endParaRPr lang="en-US" altLang="zh-CN" sz="12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Firmware encryption</a:t>
                      </a:r>
                      <a:endParaRPr lang="zh-CN" altLang="en-US" sz="12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[CC] Secure cryptographic and RNG support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4050">
                <a:tc vMerge="1">
                  <a:txBody>
                    <a:bodyPr/>
                    <a:lstStyle/>
                    <a:p>
                      <a:pPr algn="l"/>
                      <a:endParaRPr lang="zh-CN" altLang="en-US" sz="14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Denial of service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Permanent bricking of system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Cause the device to catch fire – thermal control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</a:rPr>
                        <a:t>Drain battery</a:t>
                      </a: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Critical: 9.0</a:t>
                      </a:r>
                      <a:endParaRPr lang="zh-CN" altLang="en-US" sz="12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Disaster recovery</a:t>
                      </a:r>
                    </a:p>
                    <a:p>
                      <a:pPr algn="l"/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algn="l"/>
                      <a:endParaRPr lang="en-US" altLang="zh-CN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  <a:p>
                      <a:pPr algn="l"/>
                      <a:r>
                        <a:rPr lang="en-US" altLang="zh-CN" sz="1200" b="1" kern="1200" spc="-5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Enforce access control to critical resources</a:t>
                      </a:r>
                      <a:endParaRPr lang="zh-CN" altLang="en-US" sz="1200" b="1" kern="1200" spc="-5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219315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4386317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6579475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8772624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0965773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13158931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15352090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17545248" algn="l" defTabSz="4386317" rtl="0" eaLnBrk="1" latinLnBrk="0" hangingPunct="1">
                        <a:defRPr sz="86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[CC] Secure cryptographic and RNG support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[TZ] TA to manage sensitive operations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[TZF] Use </a:t>
                      </a:r>
                      <a:r>
                        <a:rPr lang="en-US" altLang="zh-CN" sz="1200" b="1" kern="1200" spc="-50" dirty="0" err="1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trustzone</a:t>
                      </a:r>
                      <a:r>
                        <a:rPr lang="en-US" altLang="zh-CN" sz="1200" b="1" kern="1200" spc="-50" dirty="0">
                          <a:solidFill>
                            <a:schemeClr val="tx1"/>
                          </a:solidFill>
                          <a:latin typeface="+mn-lt"/>
                          <a:ea typeface="MS PGothic" panose="020B0600070205080204" pitchFamily="34" charset="-128"/>
                          <a:cs typeface="微软雅黑" charset="0"/>
                        </a:rPr>
                        <a:t> filters to enforce access controls</a:t>
                      </a:r>
                      <a:endParaRPr lang="zh-CN" altLang="en-US" sz="1200" b="1" kern="1200" spc="-50" dirty="0">
                        <a:solidFill>
                          <a:schemeClr val="tx1"/>
                        </a:solidFill>
                        <a:latin typeface="+mn-lt"/>
                        <a:ea typeface="MS PGothic" panose="020B0600070205080204" pitchFamily="34" charset="-128"/>
                        <a:cs typeface="微软雅黑" charset="0"/>
                      </a:endParaRPr>
                    </a:p>
                  </a:txBody>
                  <a:tcPr marL="85753" marR="85753" marT="42876" marB="42876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44" name="Title 1">
            <a:extLst>
              <a:ext uri="{FF2B5EF4-FFF2-40B4-BE49-F238E27FC236}">
                <a16:creationId xmlns:a16="http://schemas.microsoft.com/office/drawing/2014/main" id="{FA566856-C98E-9A4D-A542-E9131C4D017D}"/>
              </a:ext>
            </a:extLst>
          </p:cNvPr>
          <p:cNvSpPr txBox="1">
            <a:spLocks/>
          </p:cNvSpPr>
          <p:nvPr/>
        </p:nvSpPr>
        <p:spPr>
          <a:xfrm>
            <a:off x="23036272" y="33073672"/>
            <a:ext cx="10669801" cy="60374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0" kern="1200" spc="-50">
                <a:solidFill>
                  <a:schemeClr val="accent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6pPr>
            <a:lvl7pPr marL="9144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7pPr>
            <a:lvl8pPr marL="13716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8pPr>
            <a:lvl9pPr marL="1828800"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Calibri" charset="0"/>
              </a:defRPr>
            </a:lvl9pPr>
          </a:lstStyle>
          <a:p>
            <a:pPr lvl="0"/>
            <a:r>
              <a:rPr lang="en-US" dirty="0">
                <a:solidFill>
                  <a:srgbClr val="0091BD"/>
                </a:solidFill>
              </a:rPr>
              <a:t>Available countermeasures for Implementation</a:t>
            </a:r>
          </a:p>
        </p:txBody>
      </p:sp>
      <p:grpSp>
        <p:nvGrpSpPr>
          <p:cNvPr id="1345" name="Group 1344">
            <a:extLst>
              <a:ext uri="{FF2B5EF4-FFF2-40B4-BE49-F238E27FC236}">
                <a16:creationId xmlns:a16="http://schemas.microsoft.com/office/drawing/2014/main" id="{1C7FFE1C-DA13-F343-A464-7F1A731BDCFE}"/>
              </a:ext>
            </a:extLst>
          </p:cNvPr>
          <p:cNvGrpSpPr/>
          <p:nvPr/>
        </p:nvGrpSpPr>
        <p:grpSpPr>
          <a:xfrm>
            <a:off x="32094518" y="33052704"/>
            <a:ext cx="632164" cy="1076860"/>
            <a:chOff x="763276" y="3958783"/>
            <a:chExt cx="632164" cy="1076860"/>
          </a:xfrm>
        </p:grpSpPr>
        <p:sp>
          <p:nvSpPr>
            <p:cNvPr id="1346" name="Arrow: Chevron 79">
              <a:extLst>
                <a:ext uri="{FF2B5EF4-FFF2-40B4-BE49-F238E27FC236}">
                  <a16:creationId xmlns:a16="http://schemas.microsoft.com/office/drawing/2014/main" id="{399E3B51-1CA4-2E4D-96C8-13521794C73A}"/>
                </a:ext>
              </a:extLst>
            </p:cNvPr>
            <p:cNvSpPr/>
            <p:nvPr/>
          </p:nvSpPr>
          <p:spPr>
            <a:xfrm rot="5400000">
              <a:off x="540929" y="4181131"/>
              <a:ext cx="1076860" cy="632163"/>
            </a:xfrm>
            <a:prstGeom prst="chevron">
              <a:avLst/>
            </a:prstGeom>
            <a:solidFill>
              <a:srgbClr val="95D600"/>
            </a:solidFill>
            <a:ln w="127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</p:sp>
        <p:sp>
          <p:nvSpPr>
            <p:cNvPr id="1347" name="TextBox 1346">
              <a:extLst>
                <a:ext uri="{FF2B5EF4-FFF2-40B4-BE49-F238E27FC236}">
                  <a16:creationId xmlns:a16="http://schemas.microsoft.com/office/drawing/2014/main" id="{6BAE863B-99FB-254D-B6FA-0C502A0DACE1}"/>
                </a:ext>
              </a:extLst>
            </p:cNvPr>
            <p:cNvSpPr txBox="1"/>
            <p:nvPr/>
          </p:nvSpPr>
          <p:spPr>
            <a:xfrm>
              <a:off x="763276" y="4330672"/>
              <a:ext cx="632163" cy="4985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ＭＳ Ｐゴシック" panose="020B0600070205080204" pitchFamily="34" charset="-128"/>
                </a:rPr>
                <a:t>5</a:t>
              </a:r>
            </a:p>
          </p:txBody>
        </p:sp>
      </p:grpSp>
      <p:sp>
        <p:nvSpPr>
          <p:cNvPr id="1348" name="Text Placeholder 4">
            <a:extLst>
              <a:ext uri="{FF2B5EF4-FFF2-40B4-BE49-F238E27FC236}">
                <a16:creationId xmlns:a16="http://schemas.microsoft.com/office/drawing/2014/main" id="{4071A137-6DE8-4546-9A05-F5F828191878}"/>
              </a:ext>
            </a:extLst>
          </p:cNvPr>
          <p:cNvSpPr txBox="1">
            <a:spLocks/>
          </p:cNvSpPr>
          <p:nvPr/>
        </p:nvSpPr>
        <p:spPr>
          <a:xfrm>
            <a:off x="22126420" y="35690618"/>
            <a:ext cx="4758603" cy="92412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zh-CN" sz="2000" dirty="0" err="1"/>
              <a:t>Asset.Threat.Impact.Priority.Solution</a:t>
            </a:r>
            <a:r>
              <a:rPr lang="en-US" altLang="zh-CN" sz="2000" dirty="0"/>
              <a:t>  </a:t>
            </a:r>
          </a:p>
        </p:txBody>
      </p:sp>
      <p:pic>
        <p:nvPicPr>
          <p:cNvPr id="411" name="Picture 410">
            <a:extLst>
              <a:ext uri="{FF2B5EF4-FFF2-40B4-BE49-F238E27FC236}">
                <a16:creationId xmlns:a16="http://schemas.microsoft.com/office/drawing/2014/main" id="{D7AD68ED-CCB0-F842-BACC-0C6E3220C81B}"/>
              </a:ext>
            </a:extLst>
          </p:cNvPr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6718" y="41107369"/>
            <a:ext cx="32918400" cy="2759940"/>
          </a:xfrm>
          <a:prstGeom prst="rect">
            <a:avLst/>
          </a:prstGeom>
        </p:spPr>
      </p:pic>
      <p:sp>
        <p:nvSpPr>
          <p:cNvPr id="412" name="Rectangle 411">
            <a:extLst>
              <a:ext uri="{FF2B5EF4-FFF2-40B4-BE49-F238E27FC236}">
                <a16:creationId xmlns:a16="http://schemas.microsoft.com/office/drawing/2014/main" id="{BB131306-45F3-6F4D-B3EF-1BB1C1A26C4C}"/>
              </a:ext>
            </a:extLst>
          </p:cNvPr>
          <p:cNvSpPr/>
          <p:nvPr/>
        </p:nvSpPr>
        <p:spPr>
          <a:xfrm>
            <a:off x="-1863767" y="41822751"/>
            <a:ext cx="109127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/>
              <a:t>Brian Clinton</a:t>
            </a:r>
          </a:p>
          <a:p>
            <a:r>
              <a:rPr lang="en-US" sz="4400" b="1" i="1" dirty="0"/>
              <a:t>Arm Ltd.</a:t>
            </a: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706E1379-4677-6046-8F05-0ECE2780CFBB}"/>
              </a:ext>
            </a:extLst>
          </p:cNvPr>
          <p:cNvSpPr/>
          <p:nvPr/>
        </p:nvSpPr>
        <p:spPr>
          <a:xfrm>
            <a:off x="23116031" y="42097358"/>
            <a:ext cx="109127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err="1"/>
              <a:t>brian.clinton@arm.com</a:t>
            </a:r>
            <a:endParaRPr lang="en-US" sz="4400" b="1" i="1" dirty="0"/>
          </a:p>
        </p:txBody>
      </p:sp>
      <p:pic>
        <p:nvPicPr>
          <p:cNvPr id="18" name="Picture 17" descr="A picture containing player, outdoor, person, ball&#10;&#10;Description automatically generated">
            <a:extLst>
              <a:ext uri="{FF2B5EF4-FFF2-40B4-BE49-F238E27FC236}">
                <a16:creationId xmlns:a16="http://schemas.microsoft.com/office/drawing/2014/main" id="{75C13687-9473-3F41-A67A-486ABD64E455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" y="10800"/>
            <a:ext cx="32918398" cy="3683678"/>
          </a:xfrm>
          <a:prstGeom prst="rect">
            <a:avLst/>
          </a:prstGeom>
        </p:spPr>
      </p:pic>
      <p:sp>
        <p:nvSpPr>
          <p:cNvPr id="125" name="TextBox 124"/>
          <p:cNvSpPr txBox="1"/>
          <p:nvPr/>
        </p:nvSpPr>
        <p:spPr>
          <a:xfrm>
            <a:off x="2827314" y="287658"/>
            <a:ext cx="278623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chemeClr val="bg1"/>
                </a:solidFill>
              </a:rPr>
              <a:t>Optimizing Threat Modelling to Create Robust IoT Security Solutions</a:t>
            </a:r>
            <a:endParaRPr lang="en-US" sz="5400" b="1" dirty="0">
              <a:solidFill>
                <a:schemeClr val="bg1"/>
              </a:solidFill>
              <a:latin typeface="+mn-lt"/>
            </a:endParaRPr>
          </a:p>
          <a:p>
            <a:r>
              <a:rPr lang="en-US" sz="4800" b="1" dirty="0">
                <a:solidFill>
                  <a:schemeClr val="bg1"/>
                </a:solidFill>
                <a:latin typeface="+mn-lt"/>
              </a:rPr>
              <a:t> </a:t>
            </a:r>
            <a:endParaRPr lang="en-US" sz="4800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420766-FEBD-E043-B1A0-BF0257960396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2841443" y="11581334"/>
            <a:ext cx="3930245" cy="2209671"/>
          </a:xfrm>
          <a:prstGeom prst="rect">
            <a:avLst/>
          </a:prstGeom>
        </p:spPr>
      </p:pic>
      <p:pic>
        <p:nvPicPr>
          <p:cNvPr id="436" name="Picture 435">
            <a:extLst>
              <a:ext uri="{FF2B5EF4-FFF2-40B4-BE49-F238E27FC236}">
                <a16:creationId xmlns:a16="http://schemas.microsoft.com/office/drawing/2014/main" id="{AA67399D-AB0C-314C-9281-0B9D84C289C5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163917" y="927710"/>
            <a:ext cx="6906042" cy="2435188"/>
          </a:xfrm>
          <a:prstGeom prst="rect">
            <a:avLst/>
          </a:prstGeom>
        </p:spPr>
      </p:pic>
      <p:pic>
        <p:nvPicPr>
          <p:cNvPr id="437" name="Picture 436" descr="A picture containing building&#10;&#10;Description automatically generated">
            <a:extLst>
              <a:ext uri="{FF2B5EF4-FFF2-40B4-BE49-F238E27FC236}">
                <a16:creationId xmlns:a16="http://schemas.microsoft.com/office/drawing/2014/main" id="{6BF1EEF7-EC67-124A-95B6-E8CA779264DF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6828" y="41743542"/>
            <a:ext cx="4904898" cy="1534601"/>
          </a:xfrm>
          <a:prstGeom prst="rect">
            <a:avLst/>
          </a:prstGeom>
          <a:solidFill>
            <a:srgbClr val="008FBE"/>
          </a:solidFill>
        </p:spPr>
      </p:pic>
    </p:spTree>
    <p:extLst>
      <p:ext uri="{BB962C8B-B14F-4D97-AF65-F5344CB8AC3E}">
        <p14:creationId xmlns:p14="http://schemas.microsoft.com/office/powerpoint/2010/main" val="329773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3" grpId="0"/>
      <p:bldP spid="782" grpId="0"/>
      <p:bldP spid="783" grpId="0"/>
      <p:bldP spid="78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rm PPT">
    <a:dk1>
      <a:srgbClr val="000000"/>
    </a:dk1>
    <a:lt1>
      <a:srgbClr val="FFFFFF"/>
    </a:lt1>
    <a:dk2>
      <a:srgbClr val="333E48"/>
    </a:dk2>
    <a:lt2>
      <a:srgbClr val="E5ECEB"/>
    </a:lt2>
    <a:accent1>
      <a:srgbClr val="0091BD"/>
    </a:accent1>
    <a:accent2>
      <a:srgbClr val="002B49"/>
    </a:accent2>
    <a:accent3>
      <a:srgbClr val="FFC700"/>
    </a:accent3>
    <a:accent4>
      <a:srgbClr val="95D600"/>
    </a:accent4>
    <a:accent5>
      <a:srgbClr val="FF6B00"/>
    </a:accent5>
    <a:accent6>
      <a:srgbClr val="7D868C"/>
    </a:accent6>
    <a:hlink>
      <a:srgbClr val="00C1DE"/>
    </a:hlink>
    <a:folHlink>
      <a:srgbClr val="002F6C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2ad5090-61a8-4b8c-ab70-68f4ff4d1933">ARM-ECM-0312159</_dlc_DocId>
    <_dlc_DocIdUrl xmlns="f2ad5090-61a8-4b8c-ab70-68f4ff4d1933">
      <Url>http://teamsites.arm.com/sites/REC/_layouts/DocIdRedir.aspx?ID=ARM-ECM-0312159</Url>
      <Description>ARM-ECM-0312159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8BAC401B450C4F9FAAFB16DA4B0922" ma:contentTypeVersion="1" ma:contentTypeDescription="Create a new document." ma:contentTypeScope="" ma:versionID="bc5a413302a0dbbb1d4ca12c5fa2c1cc">
  <xsd:schema xmlns:xsd="http://www.w3.org/2001/XMLSchema" xmlns:xs="http://www.w3.org/2001/XMLSchema" xmlns:p="http://schemas.microsoft.com/office/2006/metadata/properties" xmlns:ns2="f2ad5090-61a8-4b8c-ab70-68f4ff4d1933" targetNamespace="http://schemas.microsoft.com/office/2006/metadata/properties" ma:root="true" ma:fieldsID="09f70a325d5dc7aa7c1f170230b52242" ns2:_="">
    <xsd:import namespace="f2ad5090-61a8-4b8c-ab70-68f4ff4d193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ad5090-61a8-4b8c-ab70-68f4ff4d193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832C52-5A1C-4141-B014-2564CA54BC0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03F073D-CC73-4390-9CE1-13A31F03C3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FC1BBE-BA62-431C-A2B4-9B5EA6FD7C9E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f2ad5090-61a8-4b8c-ab70-68f4ff4d1933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E7AF0E10-3C90-4EDB-8D7C-34BF506B92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ad5090-61a8-4b8c-ab70-68f4ff4d19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39356</TotalTime>
  <Words>1054</Words>
  <Application>Microsoft Macintosh PowerPoint</Application>
  <PresentationFormat>Custom</PresentationFormat>
  <Paragraphs>356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Georgia</vt:lpstr>
      <vt:lpstr>Helvetica</vt:lpstr>
      <vt:lpstr>Open Sans</vt:lpstr>
      <vt:lpstr>Open Sans Light</vt:lpstr>
      <vt:lpstr>Symbol</vt:lpstr>
      <vt:lpstr>Wingdings</vt:lpstr>
      <vt:lpstr>Office Theme</vt:lpstr>
      <vt:lpstr>PowerPoint Presentation</vt:lpstr>
    </vt:vector>
  </TitlesOfParts>
  <Company>Qualcomm,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Akash B S</dc:creator>
  <cp:lastModifiedBy>Brian Clinton</cp:lastModifiedBy>
  <cp:revision>831</cp:revision>
  <cp:lastPrinted>2016-05-26T08:42:01Z</cp:lastPrinted>
  <dcterms:created xsi:type="dcterms:W3CDTF">2005-07-14T20:28:10Z</dcterms:created>
  <dcterms:modified xsi:type="dcterms:W3CDTF">2019-05-24T11:26:44Z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0x0101001D8BAC401B450C4F9FAAFB16DA4B0922</vt:lpwstr>
  </property>
  <property fmtid="{D5CDD505-2E9C-101B-9397-08002B2CF9AE}" pid="4" name="_dlc_DocIdItemGuid">
    <vt:lpwstr>a38c3ae2-27e7-499a-8d70-1cd5e3dfc1e3</vt:lpwstr>
  </property>
</Properties>
</file>